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3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3"/>
  </p:notesMasterIdLst>
  <p:sldIdLst>
    <p:sldId id="256" r:id="rId2"/>
    <p:sldId id="276" r:id="rId3"/>
    <p:sldId id="257" r:id="rId4"/>
    <p:sldId id="258" r:id="rId5"/>
    <p:sldId id="259" r:id="rId6"/>
    <p:sldId id="260" r:id="rId7"/>
    <p:sldId id="305" r:id="rId8"/>
    <p:sldId id="306" r:id="rId9"/>
    <p:sldId id="307" r:id="rId10"/>
    <p:sldId id="327" r:id="rId11"/>
    <p:sldId id="325" r:id="rId12"/>
    <p:sldId id="31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314" r:id="rId29"/>
    <p:sldId id="328" r:id="rId30"/>
    <p:sldId id="322" r:id="rId31"/>
    <p:sldId id="318" r:id="rId32"/>
    <p:sldId id="311" r:id="rId33"/>
    <p:sldId id="329" r:id="rId34"/>
    <p:sldId id="323" r:id="rId35"/>
    <p:sldId id="312" r:id="rId36"/>
    <p:sldId id="319" r:id="rId37"/>
    <p:sldId id="330" r:id="rId38"/>
    <p:sldId id="313" r:id="rId39"/>
    <p:sldId id="320" r:id="rId40"/>
    <p:sldId id="321" r:id="rId41"/>
    <p:sldId id="324" r:id="rId4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5" d="100"/>
          <a:sy n="85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Odabrano</c:v>
                </c:pt>
              </c:strCache>
            </c:strRef>
          </c:tx>
          <c:spPr>
            <a:solidFill>
              <a:srgbClr val="112D4B"/>
            </a:solidFill>
            <a:effectLst/>
          </c:spPr>
          <c:invertIfNegative val="0"/>
          <c:dLbls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1F2937"/>
                    </a:solidFill>
                    <a:latin typeface="Open Sans"/>
                  </a:defRPr>
                </a:pPr>
                <a:endParaRPr lang="sr-Latn-R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KF</c:v>
                </c:pt>
                <c:pt idx="1">
                  <c:v>EFRR</c:v>
                </c:pt>
                <c:pt idx="2">
                  <c:v>ESF+</c:v>
                </c:pt>
                <c:pt idx="3">
                  <c:v>FPT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110</c:v>
                </c:pt>
                <c:pt idx="1">
                  <c:v>76</c:v>
                </c:pt>
                <c:pt idx="2">
                  <c:v>88</c:v>
                </c:pt>
                <c:pt idx="3">
                  <c:v>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40-46C8-8227-161E3C7324A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Potrošeno</c:v>
                </c:pt>
              </c:strCache>
            </c:strRef>
          </c:tx>
          <c:spPr>
            <a:solidFill>
              <a:srgbClr val="C49E4D"/>
            </a:solidFill>
            <a:effectLst/>
          </c:spPr>
          <c:invertIfNegative val="0"/>
          <c:dLbls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1F2937"/>
                    </a:solidFill>
                    <a:latin typeface="Open Sans"/>
                  </a:defRPr>
                </a:pPr>
                <a:endParaRPr lang="sr-Latn-R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KF</c:v>
                </c:pt>
                <c:pt idx="1">
                  <c:v>EFRR</c:v>
                </c:pt>
                <c:pt idx="2">
                  <c:v>ESF+</c:v>
                </c:pt>
                <c:pt idx="3">
                  <c:v>FPT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33</c:v>
                </c:pt>
                <c:pt idx="1">
                  <c:v>17</c:v>
                </c:pt>
                <c:pt idx="2">
                  <c:v>38</c:v>
                </c:pt>
                <c:pt idx="3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F40-46C8-8227-161E3C7324A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0"/>
        <c:axId val="2094734554"/>
        <c:axId val="2094734552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081B32"/>
                </a:solidFill>
                <a:latin typeface="Open Sans"/>
              </a:defRPr>
            </a:pPr>
            <a:endParaRPr lang="sr-Latn-R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25"/>
          <c:min val="0"/>
        </c:scaling>
        <c:delete val="1"/>
        <c:axPos val="t"/>
        <c:numFmt formatCode="General" sourceLinked="0"/>
        <c:majorTickMark val="out"/>
        <c:minorTickMark val="none"/>
        <c:tickLblPos val="low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200">
              <a:solidFill>
                <a:srgbClr val="1F2937"/>
              </a:solidFill>
              <a:latin typeface="Open Sans"/>
              <a:cs typeface="Open Sans"/>
            </a:defRPr>
          </a:pPr>
          <a:endParaRPr lang="sr-Latn-R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EU iznos (mil. €)</c:v>
                </c:pt>
              </c:strCache>
            </c:strRef>
          </c:tx>
          <c:spPr>
            <a:solidFill>
              <a:srgbClr val="112D4B"/>
            </a:solidFill>
            <a:effectLst/>
          </c:spPr>
          <c:invertIfNegative val="0"/>
          <c:dLbls>
            <c:numFmt formatCode="\€0.0&quot; mil.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 i="0" u="none" strike="noStrike">
                    <a:solidFill>
                      <a:srgbClr val="081B32"/>
                    </a:solidFill>
                    <a:latin typeface="Open Sans"/>
                  </a:defRPr>
                </a:pPr>
                <a:endParaRPr lang="sr-Latn-R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Obrana i sigurnost</c:v>
                </c:pt>
                <c:pt idx="1">
                  <c:v>Otpornost vodnog sektora</c:v>
                </c:pt>
                <c:pt idx="2">
                  <c:v>STEP tehnologije</c:v>
                </c:pt>
                <c:pt idx="3">
                  <c:v>Priuštivo stanovanje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285</c:v>
                </c:pt>
                <c:pt idx="1">
                  <c:v>153.80000000000001</c:v>
                </c:pt>
                <c:pt idx="2">
                  <c:v>47.6</c:v>
                </c:pt>
                <c:pt idx="3">
                  <c:v>36.200000000000003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D9-416E-9556-94E0C251ACD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81B32"/>
                </a:solidFill>
                <a:latin typeface="Open Sans"/>
              </a:defRPr>
            </a:pPr>
            <a:endParaRPr lang="sr-Latn-R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360"/>
        </c:scaling>
        <c:delete val="1"/>
        <c:axPos val="t"/>
        <c:numFmt formatCode="General" sourceLinked="0"/>
        <c:majorTickMark val="out"/>
        <c:minorTickMark val="none"/>
        <c:tickLblPos val="low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mlrd. €</c:v>
                </c:pt>
              </c:strCache>
            </c:strRef>
          </c:tx>
          <c:spPr>
            <a:solidFill>
              <a:srgbClr val="112D4B"/>
            </a:solidFill>
            <a:effectLst/>
          </c:spPr>
          <c:invertIfNegative val="0"/>
          <c:dLbls>
            <c:numFmt formatCode="\€0&quot; mlrd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 i="0" u="none" strike="noStrike">
                    <a:solidFill>
                      <a:srgbClr val="081B32"/>
                    </a:solidFill>
                    <a:latin typeface="Open Sans"/>
                  </a:defRPr>
                </a:pPr>
                <a:endParaRPr lang="sr-Latn-R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Nacionalni i regionalni planovi (NRPP)</c:v>
                </c:pt>
                <c:pt idx="1">
                  <c:v>Fond za konkurentnost (uklj. Obzor)</c:v>
                </c:pt>
                <c:pt idx="2">
                  <c:v>Globalna Europa</c:v>
                </c:pt>
                <c:pt idx="3">
                  <c:v>Instrument za povezivanje Europe</c:v>
                </c:pt>
                <c:pt idx="4">
                  <c:v>Erasmus+</c:v>
                </c:pt>
                <c:pt idx="5">
                  <c:v>AgoraEU (kultura, mediji, vrijednosti)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865</c:v>
                </c:pt>
                <c:pt idx="1">
                  <c:v>409</c:v>
                </c:pt>
                <c:pt idx="2">
                  <c:v>200</c:v>
                </c:pt>
                <c:pt idx="3">
                  <c:v>81</c:v>
                </c:pt>
                <c:pt idx="4">
                  <c:v>41</c:v>
                </c:pt>
                <c:pt idx="5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95-41B6-A98B-74DDC80406B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50" b="0" i="0" u="none" strike="noStrike">
                <a:solidFill>
                  <a:srgbClr val="081B32"/>
                </a:solidFill>
                <a:latin typeface="Open Sans"/>
              </a:defRPr>
            </a:pPr>
            <a:endParaRPr lang="sr-Latn-R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050"/>
        </c:scaling>
        <c:delete val="1"/>
        <c:axPos val="t"/>
        <c:numFmt formatCode="General" sourceLinked="0"/>
        <c:majorTickMark val="out"/>
        <c:minorTickMark val="none"/>
        <c:tickLblPos val="low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72523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Block 1 case. Stress the combination: ITI (nationally managed) for infrastructure, ESF+ for people, Interreg and Horizon Europe (EU-level) for pilots and R&amp;I. Remaining 2021–2027 funds can still finance the first phase.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Block 1 case. Stress the combination: nationally funding </a:t>
            </a:r>
            <a:r>
              <a:rPr lang="hr-HR" dirty="0" err="1"/>
              <a:t>and</a:t>
            </a:r>
            <a:r>
              <a:rPr lang="hr-HR" dirty="0"/>
              <a:t> NPOO </a:t>
            </a:r>
            <a:r>
              <a:rPr lang="en-US" dirty="0"/>
              <a:t>for infrastructure, Horizon Europe for capacity building and networking with peers in other EU countries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Block 1 case. Stress the combination: ITI (nationally managed) for infrastructure, ESF+ for people, Interreg and Horizon Europe (EU-level) for pilots and R&amp;I. Remaining 2021–2027 funds can still finance the first phase.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Block 2 case, defence. Demining is a strong Croatian use case. EDF is a direct, competitive Brussels call; ISF and ERDF are managed nationally. The 2025 mid-term review opened ERDF to defence and dual-use investments.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F0B69D-887A-592C-931A-4B641A9B6E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F12976-EFC7-78CD-1864-5B5C5320EF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35C9EC-D0B8-367E-70AF-A33C84E123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Block 1 case. Stress the combination: ITI (nationally managed) for infrastructure, ESF+ for people, Interreg and Horizon Europe (EU-level) for pilots and R&amp;I. Remaining 2021–2027 funds can still finance the first phase.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97F573-0209-D9BB-9EBD-FDB5613D8E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74907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964F44-56D8-B3BB-1A5B-6826F5A14B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8754DE-E5C5-D7ED-6876-D4548A0051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85268B-DA66-4540-3E48-A6A9D8F103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Block </a:t>
            </a:r>
            <a:r>
              <a:rPr lang="hr-HR" dirty="0"/>
              <a:t>2</a:t>
            </a:r>
            <a:r>
              <a:rPr lang="en-US" dirty="0"/>
              <a:t> </a:t>
            </a:r>
            <a:r>
              <a:rPr lang="hr-HR" dirty="0"/>
              <a:t>use </a:t>
            </a:r>
            <a:r>
              <a:rPr lang="en-US" dirty="0"/>
              <a:t>case.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6EC3BA-9B0A-AEAD-13D2-E6726F48AB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92751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964F44-56D8-B3BB-1A5B-6826F5A14B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8754DE-E5C5-D7ED-6876-D4548A0051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85268B-DA66-4540-3E48-A6A9D8F103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Block 1 case. Stress the combination: ITI (nationally managed) for infrastructure, ESF+ for people, Interreg and Horizon Europe (EU-level) for pilots and R&amp;I. Remaining 2021–2027 funds can still finance the first phase.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6EC3BA-9B0A-AEAD-13D2-E6726F48AB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92751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F0B69D-887A-592C-931A-4B641A9B6E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F12976-EFC7-78CD-1864-5B5C5320EF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35C9EC-D0B8-367E-70AF-A33C84E123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Block </a:t>
            </a:r>
            <a:r>
              <a:rPr lang="hr-HR" dirty="0"/>
              <a:t>3</a:t>
            </a:r>
            <a:r>
              <a:rPr lang="en-US" dirty="0"/>
              <a:t> </a:t>
            </a:r>
            <a:r>
              <a:rPr lang="hr-HR" dirty="0"/>
              <a:t>use </a:t>
            </a:r>
            <a:r>
              <a:rPr lang="hr-HR" dirty="0" err="1"/>
              <a:t>case</a:t>
            </a:r>
            <a:r>
              <a:rPr lang="en-US" dirty="0"/>
              <a:t>.</a:t>
            </a:r>
          </a:p>
          <a:p>
            <a:r>
              <a:rPr lang="en-US" dirty="0" err="1"/>
              <a:t>Relevantni</a:t>
            </a:r>
            <a:r>
              <a:rPr lang="en-US" dirty="0"/>
              <a:t> </a:t>
            </a:r>
            <a:r>
              <a:rPr lang="en-US" dirty="0" err="1"/>
              <a:t>prethodni</a:t>
            </a:r>
            <a:r>
              <a:rPr lang="en-US" dirty="0"/>
              <a:t> </a:t>
            </a:r>
            <a:r>
              <a:rPr lang="en-US" dirty="0" err="1"/>
              <a:t>projekti</a:t>
            </a:r>
            <a:endParaRPr lang="en-US" dirty="0"/>
          </a:p>
          <a:p>
            <a:pPr marL="228600" indent="-228600">
              <a:buAutoNum type="arabicPeriod"/>
            </a:pPr>
            <a:r>
              <a:rPr lang="en-US" dirty="0"/>
              <a:t>IoT-polje: </a:t>
            </a:r>
            <a:r>
              <a:rPr lang="en-US" dirty="0" err="1"/>
              <a:t>Ekosustav</a:t>
            </a:r>
            <a:r>
              <a:rPr lang="en-US" dirty="0"/>
              <a:t> </a:t>
            </a:r>
            <a:r>
              <a:rPr lang="en-US" dirty="0" err="1"/>
              <a:t>umreženih</a:t>
            </a:r>
            <a:r>
              <a:rPr lang="en-US" dirty="0"/>
              <a:t> </a:t>
            </a:r>
            <a:r>
              <a:rPr lang="en-US" dirty="0" err="1"/>
              <a:t>uređaja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usluga</a:t>
            </a:r>
            <a:r>
              <a:rPr lang="en-US" dirty="0"/>
              <a:t> za Internet </a:t>
            </a:r>
            <a:r>
              <a:rPr lang="en-US" dirty="0" err="1"/>
              <a:t>stvari</a:t>
            </a:r>
            <a:r>
              <a:rPr lang="en-US" dirty="0"/>
              <a:t> s </a:t>
            </a:r>
            <a:r>
              <a:rPr lang="en-US" dirty="0" err="1"/>
              <a:t>primjenom</a:t>
            </a:r>
            <a:r>
              <a:rPr lang="en-US" dirty="0"/>
              <a:t> u </a:t>
            </a:r>
            <a:r>
              <a:rPr lang="en-US" dirty="0" err="1"/>
              <a:t>poljoprivredi</a:t>
            </a:r>
            <a:r>
              <a:rPr lang="en-US" dirty="0"/>
              <a:t>, EFRR: UZI (</a:t>
            </a:r>
            <a:r>
              <a:rPr lang="en-US" dirty="0" err="1"/>
              <a:t>ožujak</a:t>
            </a:r>
            <a:r>
              <a:rPr lang="en-US" dirty="0"/>
              <a:t> 2020. – </a:t>
            </a:r>
            <a:r>
              <a:rPr lang="en-US" dirty="0" err="1"/>
              <a:t>studeni</a:t>
            </a:r>
            <a:r>
              <a:rPr lang="en-US" dirty="0"/>
              <a:t> 2023.)</a:t>
            </a:r>
          </a:p>
          <a:p>
            <a:pPr marL="228600" indent="-228600">
              <a:buAutoNum type="arabicPeriod"/>
            </a:pPr>
            <a:r>
              <a:rPr lang="en-US" dirty="0"/>
              <a:t>Pinova: </a:t>
            </a:r>
            <a:r>
              <a:rPr lang="en-US" dirty="0" err="1"/>
              <a:t>Razvoj</a:t>
            </a:r>
            <a:r>
              <a:rPr lang="en-US" dirty="0"/>
              <a:t> </a:t>
            </a:r>
            <a:r>
              <a:rPr lang="en-US" dirty="0" err="1"/>
              <a:t>agrometeorološke</a:t>
            </a:r>
            <a:r>
              <a:rPr lang="en-US" dirty="0"/>
              <a:t> </a:t>
            </a:r>
            <a:r>
              <a:rPr lang="en-US" dirty="0" err="1"/>
              <a:t>platforme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mreže</a:t>
            </a:r>
            <a:r>
              <a:rPr lang="en-US" dirty="0"/>
              <a:t> IoT </a:t>
            </a:r>
            <a:r>
              <a:rPr lang="en-US" dirty="0" err="1"/>
              <a:t>uređaja</a:t>
            </a:r>
            <a:r>
              <a:rPr lang="en-US" dirty="0"/>
              <a:t> </a:t>
            </a:r>
            <a:r>
              <a:rPr lang="en-US" dirty="0" err="1"/>
              <a:t>tvrtke</a:t>
            </a:r>
            <a:r>
              <a:rPr lang="en-US" dirty="0"/>
              <a:t> Pinova d.o.o., EFRR: IRI2 (</a:t>
            </a:r>
            <a:r>
              <a:rPr lang="en-US" dirty="0" err="1"/>
              <a:t>kolovoz</a:t>
            </a:r>
            <a:r>
              <a:rPr lang="en-US" dirty="0"/>
              <a:t> 2020. – </a:t>
            </a:r>
            <a:r>
              <a:rPr lang="en-US" dirty="0" err="1"/>
              <a:t>kolovoz</a:t>
            </a:r>
            <a:r>
              <a:rPr lang="en-US" dirty="0"/>
              <a:t> 2023.)</a:t>
            </a:r>
          </a:p>
          <a:p>
            <a:pPr marL="228600" indent="-228600">
              <a:buAutoNum type="arabicPeriod"/>
            </a:pPr>
            <a:r>
              <a:rPr lang="en-US" dirty="0"/>
              <a:t>symbIoTe: </a:t>
            </a:r>
            <a:r>
              <a:rPr lang="en-US" dirty="0" err="1"/>
              <a:t>Simbioza</a:t>
            </a:r>
            <a:r>
              <a:rPr lang="en-US" dirty="0"/>
              <a:t> </a:t>
            </a:r>
            <a:r>
              <a:rPr lang="en-US" dirty="0" err="1"/>
              <a:t>pametnih</a:t>
            </a:r>
            <a:r>
              <a:rPr lang="en-US" dirty="0"/>
              <a:t> </a:t>
            </a:r>
            <a:r>
              <a:rPr lang="en-US" dirty="0" err="1"/>
              <a:t>objekata</a:t>
            </a:r>
            <a:r>
              <a:rPr lang="en-US" dirty="0"/>
              <a:t> u </a:t>
            </a:r>
            <a:r>
              <a:rPr lang="en-US" dirty="0" err="1"/>
              <a:t>okruženjima</a:t>
            </a:r>
            <a:r>
              <a:rPr lang="en-US" dirty="0"/>
              <a:t> </a:t>
            </a:r>
            <a:r>
              <a:rPr lang="en-US" dirty="0" err="1"/>
              <a:t>Interneta</a:t>
            </a:r>
            <a:r>
              <a:rPr lang="en-US" dirty="0"/>
              <a:t> </a:t>
            </a:r>
            <a:r>
              <a:rPr lang="en-US" dirty="0" err="1"/>
              <a:t>stvari</a:t>
            </a:r>
            <a:r>
              <a:rPr lang="en-US" dirty="0"/>
              <a:t>, H2020 (</a:t>
            </a:r>
            <a:r>
              <a:rPr lang="en-US" dirty="0" err="1"/>
              <a:t>siječanj</a:t>
            </a:r>
            <a:r>
              <a:rPr lang="en-US" dirty="0"/>
              <a:t> 2016. – </a:t>
            </a:r>
            <a:r>
              <a:rPr lang="en-US" dirty="0" err="1"/>
              <a:t>prosinac</a:t>
            </a:r>
            <a:r>
              <a:rPr lang="en-US" dirty="0"/>
              <a:t> 2018.)</a:t>
            </a:r>
            <a:endParaRPr lang="hr-HR" dirty="0"/>
          </a:p>
          <a:p>
            <a:pPr marL="228600" indent="-228600">
              <a:buAutoNum type="arabicPeriod"/>
            </a:pPr>
            <a:r>
              <a:rPr lang="en-US" dirty="0"/>
              <a:t>WATCHPLANT</a:t>
            </a:r>
            <a:r>
              <a:rPr lang="hr-HR" dirty="0"/>
              <a:t>: </a:t>
            </a:r>
            <a:r>
              <a:rPr lang="en-US" dirty="0"/>
              <a:t>Pametan bio-</a:t>
            </a:r>
            <a:r>
              <a:rPr lang="en-US" dirty="0" err="1"/>
              <a:t>hibridni</a:t>
            </a:r>
            <a:r>
              <a:rPr lang="en-US" dirty="0"/>
              <a:t> </a:t>
            </a:r>
            <a:r>
              <a:rPr lang="en-US" dirty="0" err="1"/>
              <a:t>sustav</a:t>
            </a:r>
            <a:r>
              <a:rPr lang="en-US" dirty="0"/>
              <a:t> za </a:t>
            </a:r>
            <a:r>
              <a:rPr lang="en-US" dirty="0" err="1"/>
              <a:t>nadzor</a:t>
            </a:r>
            <a:r>
              <a:rPr lang="en-US" dirty="0"/>
              <a:t> </a:t>
            </a:r>
            <a:r>
              <a:rPr lang="en-US" dirty="0" err="1"/>
              <a:t>okoliša</a:t>
            </a:r>
            <a:r>
              <a:rPr lang="hr-HR" dirty="0"/>
              <a:t>, </a:t>
            </a:r>
            <a:r>
              <a:rPr lang="en-US" dirty="0"/>
              <a:t>H2020 - FETPROACT </a:t>
            </a:r>
            <a:r>
              <a:rPr lang="hr-HR" dirty="0"/>
              <a:t>(siječanj 2021. – prosinac 2024.)</a:t>
            </a:r>
            <a:endParaRPr lang="en-US" dirty="0"/>
          </a:p>
          <a:p>
            <a:pPr marL="228600" indent="-228600">
              <a:buAutoNum type="arabicPeriod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97F573-0209-D9BB-9EBD-FDB5613D8E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74907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834A8E-139A-F818-204F-A26A470D9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B87F0C-880C-4FAA-1C84-09D3F3E115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0F366F-76F7-3637-1562-7DA5CA049C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Block </a:t>
            </a:r>
            <a:r>
              <a:rPr lang="hr-HR" dirty="0"/>
              <a:t>3</a:t>
            </a:r>
            <a:r>
              <a:rPr lang="en-US" dirty="0"/>
              <a:t> </a:t>
            </a:r>
            <a:r>
              <a:rPr lang="hr-HR" dirty="0"/>
              <a:t>use </a:t>
            </a:r>
            <a:r>
              <a:rPr lang="hr-HR" dirty="0" err="1"/>
              <a:t>case</a:t>
            </a:r>
            <a:r>
              <a:rPr lang="en-US" dirty="0"/>
              <a:t>.</a:t>
            </a:r>
          </a:p>
          <a:p>
            <a:r>
              <a:rPr lang="en-US" dirty="0" err="1"/>
              <a:t>Relevantni</a:t>
            </a:r>
            <a:r>
              <a:rPr lang="en-US" dirty="0"/>
              <a:t> </a:t>
            </a:r>
            <a:r>
              <a:rPr lang="en-US" dirty="0" err="1"/>
              <a:t>prethodni</a:t>
            </a:r>
            <a:r>
              <a:rPr lang="en-US" dirty="0"/>
              <a:t> </a:t>
            </a:r>
            <a:r>
              <a:rPr lang="en-US" dirty="0" err="1"/>
              <a:t>projekti</a:t>
            </a:r>
            <a:endParaRPr lang="en-US" dirty="0"/>
          </a:p>
          <a:p>
            <a:pPr marL="228600" indent="-228600">
              <a:buAutoNum type="arabicPeriod"/>
            </a:pPr>
            <a:r>
              <a:rPr lang="en-US" dirty="0"/>
              <a:t>IoT-polje: </a:t>
            </a:r>
            <a:r>
              <a:rPr lang="en-US" dirty="0" err="1"/>
              <a:t>Ekosustav</a:t>
            </a:r>
            <a:r>
              <a:rPr lang="en-US" dirty="0"/>
              <a:t> </a:t>
            </a:r>
            <a:r>
              <a:rPr lang="en-US" dirty="0" err="1"/>
              <a:t>umreženih</a:t>
            </a:r>
            <a:r>
              <a:rPr lang="en-US" dirty="0"/>
              <a:t> </a:t>
            </a:r>
            <a:r>
              <a:rPr lang="en-US" dirty="0" err="1"/>
              <a:t>uređaja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usluga</a:t>
            </a:r>
            <a:r>
              <a:rPr lang="en-US" dirty="0"/>
              <a:t> za Internet </a:t>
            </a:r>
            <a:r>
              <a:rPr lang="en-US" dirty="0" err="1"/>
              <a:t>stvari</a:t>
            </a:r>
            <a:r>
              <a:rPr lang="en-US" dirty="0"/>
              <a:t> s </a:t>
            </a:r>
            <a:r>
              <a:rPr lang="en-US" dirty="0" err="1"/>
              <a:t>primjenom</a:t>
            </a:r>
            <a:r>
              <a:rPr lang="en-US" dirty="0"/>
              <a:t> u </a:t>
            </a:r>
            <a:r>
              <a:rPr lang="en-US" dirty="0" err="1"/>
              <a:t>poljoprivredi</a:t>
            </a:r>
            <a:r>
              <a:rPr lang="en-US" dirty="0"/>
              <a:t>, EFRR: UZI (</a:t>
            </a:r>
            <a:r>
              <a:rPr lang="en-US" dirty="0" err="1"/>
              <a:t>ožujak</a:t>
            </a:r>
            <a:r>
              <a:rPr lang="en-US" dirty="0"/>
              <a:t> 2020. – </a:t>
            </a:r>
            <a:r>
              <a:rPr lang="en-US" dirty="0" err="1"/>
              <a:t>studeni</a:t>
            </a:r>
            <a:r>
              <a:rPr lang="en-US" dirty="0"/>
              <a:t> 2023.)</a:t>
            </a:r>
          </a:p>
          <a:p>
            <a:pPr marL="228600" indent="-228600">
              <a:buAutoNum type="arabicPeriod"/>
            </a:pPr>
            <a:r>
              <a:rPr lang="en-US" dirty="0"/>
              <a:t>Pinova: </a:t>
            </a:r>
            <a:r>
              <a:rPr lang="en-US" dirty="0" err="1"/>
              <a:t>Razvoj</a:t>
            </a:r>
            <a:r>
              <a:rPr lang="en-US" dirty="0"/>
              <a:t> </a:t>
            </a:r>
            <a:r>
              <a:rPr lang="en-US" dirty="0" err="1"/>
              <a:t>agrometeorološke</a:t>
            </a:r>
            <a:r>
              <a:rPr lang="en-US" dirty="0"/>
              <a:t> </a:t>
            </a:r>
            <a:r>
              <a:rPr lang="en-US" dirty="0" err="1"/>
              <a:t>platforme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mreže</a:t>
            </a:r>
            <a:r>
              <a:rPr lang="en-US" dirty="0"/>
              <a:t> IoT </a:t>
            </a:r>
            <a:r>
              <a:rPr lang="en-US" dirty="0" err="1"/>
              <a:t>uređaja</a:t>
            </a:r>
            <a:r>
              <a:rPr lang="en-US" dirty="0"/>
              <a:t> </a:t>
            </a:r>
            <a:r>
              <a:rPr lang="en-US" dirty="0" err="1"/>
              <a:t>tvrtke</a:t>
            </a:r>
            <a:r>
              <a:rPr lang="en-US" dirty="0"/>
              <a:t> Pinova d.o.o., EFRR: IRI2 (</a:t>
            </a:r>
            <a:r>
              <a:rPr lang="en-US" dirty="0" err="1"/>
              <a:t>kolovoz</a:t>
            </a:r>
            <a:r>
              <a:rPr lang="en-US" dirty="0"/>
              <a:t> 2020. – </a:t>
            </a:r>
            <a:r>
              <a:rPr lang="en-US" dirty="0" err="1"/>
              <a:t>kolovoz</a:t>
            </a:r>
            <a:r>
              <a:rPr lang="en-US" dirty="0"/>
              <a:t> 2023.)</a:t>
            </a:r>
          </a:p>
          <a:p>
            <a:pPr marL="228600" indent="-228600">
              <a:buAutoNum type="arabicPeriod"/>
            </a:pPr>
            <a:r>
              <a:rPr lang="en-US" dirty="0"/>
              <a:t>symbIoTe: </a:t>
            </a:r>
            <a:r>
              <a:rPr lang="en-US" dirty="0" err="1"/>
              <a:t>Simbioza</a:t>
            </a:r>
            <a:r>
              <a:rPr lang="en-US" dirty="0"/>
              <a:t> </a:t>
            </a:r>
            <a:r>
              <a:rPr lang="en-US" dirty="0" err="1"/>
              <a:t>pametnih</a:t>
            </a:r>
            <a:r>
              <a:rPr lang="en-US" dirty="0"/>
              <a:t> </a:t>
            </a:r>
            <a:r>
              <a:rPr lang="en-US" dirty="0" err="1"/>
              <a:t>objekata</a:t>
            </a:r>
            <a:r>
              <a:rPr lang="en-US" dirty="0"/>
              <a:t> u </a:t>
            </a:r>
            <a:r>
              <a:rPr lang="en-US" dirty="0" err="1"/>
              <a:t>okruženjima</a:t>
            </a:r>
            <a:r>
              <a:rPr lang="en-US" dirty="0"/>
              <a:t> </a:t>
            </a:r>
            <a:r>
              <a:rPr lang="en-US" dirty="0" err="1"/>
              <a:t>Interneta</a:t>
            </a:r>
            <a:r>
              <a:rPr lang="en-US" dirty="0"/>
              <a:t> </a:t>
            </a:r>
            <a:r>
              <a:rPr lang="en-US" dirty="0" err="1"/>
              <a:t>stvari</a:t>
            </a:r>
            <a:r>
              <a:rPr lang="en-US" dirty="0"/>
              <a:t>, H2020 (</a:t>
            </a:r>
            <a:r>
              <a:rPr lang="en-US" dirty="0" err="1"/>
              <a:t>siječanj</a:t>
            </a:r>
            <a:r>
              <a:rPr lang="en-US" dirty="0"/>
              <a:t> 2016. – </a:t>
            </a:r>
            <a:r>
              <a:rPr lang="en-US" dirty="0" err="1"/>
              <a:t>prosinac</a:t>
            </a:r>
            <a:r>
              <a:rPr lang="en-US" dirty="0"/>
              <a:t> 2018.)</a:t>
            </a:r>
            <a:endParaRPr lang="hr-HR" dirty="0"/>
          </a:p>
          <a:p>
            <a:pPr marL="228600" indent="-228600">
              <a:buAutoNum type="arabicPeriod"/>
            </a:pPr>
            <a:r>
              <a:rPr lang="en-US" dirty="0"/>
              <a:t>WATCHPLANT</a:t>
            </a:r>
            <a:r>
              <a:rPr lang="hr-HR" dirty="0"/>
              <a:t>: </a:t>
            </a:r>
            <a:r>
              <a:rPr lang="en-US" dirty="0"/>
              <a:t>Pametan bio-</a:t>
            </a:r>
            <a:r>
              <a:rPr lang="en-US" dirty="0" err="1"/>
              <a:t>hibridni</a:t>
            </a:r>
            <a:r>
              <a:rPr lang="en-US" dirty="0"/>
              <a:t> </a:t>
            </a:r>
            <a:r>
              <a:rPr lang="en-US" dirty="0" err="1"/>
              <a:t>sustav</a:t>
            </a:r>
            <a:r>
              <a:rPr lang="en-US" dirty="0"/>
              <a:t> za </a:t>
            </a:r>
            <a:r>
              <a:rPr lang="en-US" dirty="0" err="1"/>
              <a:t>nadzor</a:t>
            </a:r>
            <a:r>
              <a:rPr lang="en-US" dirty="0"/>
              <a:t> </a:t>
            </a:r>
            <a:r>
              <a:rPr lang="en-US" dirty="0" err="1"/>
              <a:t>okoliša</a:t>
            </a:r>
            <a:r>
              <a:rPr lang="hr-HR" dirty="0"/>
              <a:t>, </a:t>
            </a:r>
            <a:r>
              <a:rPr lang="en-US" dirty="0"/>
              <a:t>H2020 - FETPROACT </a:t>
            </a:r>
            <a:r>
              <a:rPr lang="hr-HR" dirty="0"/>
              <a:t>(siječanj 2021. – prosinac 2024.)</a:t>
            </a:r>
            <a:endParaRPr lang="en-US" dirty="0"/>
          </a:p>
          <a:p>
            <a:pPr marL="228600" indent="-228600">
              <a:buAutoNum type="arabicPeriod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6FACAD-0E68-7883-75C0-B06BC228C2A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15207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Block 3 case. Circular economy applied to a rural and tourism setting: LEADER for local value chains, ERDF/CF for waste infrastructure, LIFE and Interreg (EU-level) for piloting and transfer.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AAF13C76-59CF-4DB0-9C02-36E675A76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F034D-11B0-4A8E-8D90-1EDEC0EF1B37}" type="datetimeFigureOut">
              <a:rPr lang="hr-HR" smtClean="0"/>
              <a:t>30.9.2026.</a:t>
            </a:fld>
            <a:endParaRPr lang="hr-HR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EB0FD6E2-ECB4-4D76-91C8-1CB1A1C92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12896F34-7C61-4121-ACF9-FA8126779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0496B-0144-496E-89D5-DF7C51E4FE7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02816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16.pn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9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2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32.png"/><Relationship Id="rId4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5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4.png"/><Relationship Id="rId4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er.unizg.hr/istrazivanje/projekti/trazilica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satecon.fer.hr/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satecon.fer.hr/" TargetMode="Externa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81B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74abaa96-0a9f-5c06-8e41-48c6c44a909a/scratchpad/short/cover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576072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309360" y="1280160"/>
            <a:ext cx="5394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C49E4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EBC &amp; ETCP · ZAGREB · 01.10.2026.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309360" y="1828800"/>
            <a:ext cx="5669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EU fondovi 2028.–2034.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6309360" y="2788920"/>
            <a:ext cx="5120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DCE3E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Što se mijenja za hrvatske korisnike – i kako se pripremati već danas</a:t>
            </a:r>
            <a:endParaRPr lang="en-US" sz="2000" dirty="0"/>
          </a:p>
        </p:txBody>
      </p:sp>
      <p:sp>
        <p:nvSpPr>
          <p:cNvPr id="6" name="Shape 3"/>
          <p:cNvSpPr/>
          <p:nvPr/>
        </p:nvSpPr>
        <p:spPr>
          <a:xfrm>
            <a:off x="6309360" y="4114800"/>
            <a:ext cx="914400" cy="50292"/>
          </a:xfrm>
          <a:prstGeom prst="rect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7" name="Text 4"/>
          <p:cNvSpPr txBox="1"/>
          <p:nvPr/>
        </p:nvSpPr>
        <p:spPr>
          <a:xfrm>
            <a:off x="6309360" y="4343400"/>
            <a:ext cx="5120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ka 5">
            <a:extLst>
              <a:ext uri="{FF2B5EF4-FFF2-40B4-BE49-F238E27FC236}">
                <a16:creationId xmlns:a16="http://schemas.microsoft.com/office/drawing/2014/main" id="{22E43108-3B5F-48C5-A738-1ACE38D97F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2957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081B32"/>
          </a:solidFill>
          <a:ln w="12700">
            <a:solidFill>
              <a:srgbClr val="081B32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" name="Text 1"/>
          <p:cNvSpPr txBox="1"/>
          <p:nvPr/>
        </p:nvSpPr>
        <p:spPr>
          <a:xfrm>
            <a:off x="640080" y="36576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Četiri stvari koje treba zapamtiti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91440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66748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Novo razdoblje mijenja način na koji se projekti planiraju, financiraju i provjeravaju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40080" y="1371600"/>
            <a:ext cx="914400" cy="50292"/>
          </a:xfrm>
          <a:prstGeom prst="rect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6" name="Text 4"/>
          <p:cNvSpPr txBox="1"/>
          <p:nvPr/>
        </p:nvSpPr>
        <p:spPr>
          <a:xfrm>
            <a:off x="11201400" y="6446520"/>
            <a:ext cx="4114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dirty="0">
                <a:solidFill>
                  <a:srgbClr val="66748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685800" y="1737360"/>
            <a:ext cx="2560320" cy="3429000"/>
          </a:xfrm>
          <a:prstGeom prst="roundRect">
            <a:avLst>
              <a:gd name="adj" fmla="val 2143"/>
            </a:avLst>
          </a:prstGeom>
          <a:solidFill>
            <a:srgbClr val="F5F7FA"/>
          </a:solidFill>
          <a:ln w="9525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8" name="Shape 6"/>
          <p:cNvSpPr/>
          <p:nvPr/>
        </p:nvSpPr>
        <p:spPr>
          <a:xfrm>
            <a:off x="685800" y="1737360"/>
            <a:ext cx="64008" cy="3429000"/>
          </a:xfrm>
          <a:prstGeom prst="rect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9" name="Shape 7"/>
          <p:cNvSpPr/>
          <p:nvPr/>
        </p:nvSpPr>
        <p:spPr>
          <a:xfrm>
            <a:off x="960120" y="1965960"/>
            <a:ext cx="685800" cy="685800"/>
          </a:xfrm>
          <a:prstGeom prst="ellipse">
            <a:avLst/>
          </a:prstGeom>
          <a:solidFill>
            <a:srgbClr val="081B32"/>
          </a:solidFill>
          <a:ln w="12700">
            <a:solidFill>
              <a:srgbClr val="081B32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4712" y="2130552"/>
            <a:ext cx="356616" cy="356616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2423160" y="2011680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2200" b="1" dirty="0">
                <a:solidFill>
                  <a:srgbClr val="C49E4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01</a:t>
            </a:r>
            <a:endParaRPr lang="en-US" sz="2200" dirty="0"/>
          </a:p>
        </p:txBody>
      </p:sp>
      <p:sp>
        <p:nvSpPr>
          <p:cNvPr id="12" name="Text 9"/>
          <p:cNvSpPr txBox="1"/>
          <p:nvPr/>
        </p:nvSpPr>
        <p:spPr>
          <a:xfrm>
            <a:off x="960120" y="28346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Jedan plan</a:t>
            </a:r>
            <a:endParaRPr lang="en-US" sz="1500" dirty="0"/>
          </a:p>
        </p:txBody>
      </p:sp>
      <p:sp>
        <p:nvSpPr>
          <p:cNvPr id="13" name="Text 10"/>
          <p:cNvSpPr txBox="1"/>
          <p:nvPr/>
        </p:nvSpPr>
        <p:spPr>
          <a:xfrm>
            <a:off x="960120" y="3474720"/>
            <a:ext cx="21488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Jedan nacionalni i regionalni partnerski plan (NRPP) po državi umjesto oko 540 zasebnih programa u EU-u.</a:t>
            </a:r>
            <a:endParaRPr lang="en-US" sz="1250" dirty="0"/>
          </a:p>
        </p:txBody>
      </p:sp>
      <p:sp>
        <p:nvSpPr>
          <p:cNvPr id="14" name="Shape 11"/>
          <p:cNvSpPr/>
          <p:nvPr/>
        </p:nvSpPr>
        <p:spPr>
          <a:xfrm>
            <a:off x="3447288" y="1737360"/>
            <a:ext cx="2560320" cy="3429000"/>
          </a:xfrm>
          <a:prstGeom prst="roundRect">
            <a:avLst>
              <a:gd name="adj" fmla="val 2143"/>
            </a:avLst>
          </a:prstGeom>
          <a:solidFill>
            <a:srgbClr val="F5F7FA"/>
          </a:solidFill>
          <a:ln w="9525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5" name="Shape 12"/>
          <p:cNvSpPr/>
          <p:nvPr/>
        </p:nvSpPr>
        <p:spPr>
          <a:xfrm>
            <a:off x="3447288" y="1737360"/>
            <a:ext cx="64008" cy="3429000"/>
          </a:xfrm>
          <a:prstGeom prst="rect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6" name="Shape 13"/>
          <p:cNvSpPr/>
          <p:nvPr/>
        </p:nvSpPr>
        <p:spPr>
          <a:xfrm>
            <a:off x="3721608" y="1965960"/>
            <a:ext cx="685800" cy="685800"/>
          </a:xfrm>
          <a:prstGeom prst="ellipse">
            <a:avLst/>
          </a:prstGeom>
          <a:solidFill>
            <a:srgbClr val="081B32"/>
          </a:solidFill>
          <a:ln w="12700">
            <a:solidFill>
              <a:srgbClr val="081B32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1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6200" y="2130552"/>
            <a:ext cx="356616" cy="356616"/>
          </a:xfrm>
          <a:prstGeom prst="rect">
            <a:avLst/>
          </a:prstGeom>
        </p:spPr>
      </p:pic>
      <p:sp>
        <p:nvSpPr>
          <p:cNvPr id="18" name="Text 14"/>
          <p:cNvSpPr txBox="1"/>
          <p:nvPr/>
        </p:nvSpPr>
        <p:spPr>
          <a:xfrm>
            <a:off x="5184648" y="2011680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2200" b="1" dirty="0">
                <a:solidFill>
                  <a:srgbClr val="C49E4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02</a:t>
            </a:r>
            <a:endParaRPr lang="en-US" sz="2200" dirty="0"/>
          </a:p>
        </p:txBody>
      </p:sp>
      <p:sp>
        <p:nvSpPr>
          <p:cNvPr id="19" name="Text 15"/>
          <p:cNvSpPr txBox="1"/>
          <p:nvPr/>
        </p:nvSpPr>
        <p:spPr>
          <a:xfrm>
            <a:off x="3721608" y="28346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Plaćanje prema rezultatima</a:t>
            </a:r>
            <a:endParaRPr lang="en-US" sz="1500" dirty="0"/>
          </a:p>
        </p:txBody>
      </p:sp>
      <p:sp>
        <p:nvSpPr>
          <p:cNvPr id="20" name="Text 16"/>
          <p:cNvSpPr txBox="1"/>
          <p:nvPr/>
        </p:nvSpPr>
        <p:spPr>
          <a:xfrm>
            <a:off x="3721608" y="3474720"/>
            <a:ext cx="21488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Sredstva slijede ostvarene ključne etape i ciljeve, a ne podnesene račune.</a:t>
            </a:r>
            <a:endParaRPr lang="en-US" sz="1250" dirty="0"/>
          </a:p>
        </p:txBody>
      </p:sp>
      <p:sp>
        <p:nvSpPr>
          <p:cNvPr id="21" name="Shape 17"/>
          <p:cNvSpPr/>
          <p:nvPr/>
        </p:nvSpPr>
        <p:spPr>
          <a:xfrm>
            <a:off x="6208776" y="1737360"/>
            <a:ext cx="2560320" cy="3429000"/>
          </a:xfrm>
          <a:prstGeom prst="roundRect">
            <a:avLst>
              <a:gd name="adj" fmla="val 2143"/>
            </a:avLst>
          </a:prstGeom>
          <a:solidFill>
            <a:srgbClr val="F5F7FA"/>
          </a:solidFill>
          <a:ln w="9525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2" name="Shape 18"/>
          <p:cNvSpPr/>
          <p:nvPr/>
        </p:nvSpPr>
        <p:spPr>
          <a:xfrm>
            <a:off x="6208776" y="1737360"/>
            <a:ext cx="64008" cy="3429000"/>
          </a:xfrm>
          <a:prstGeom prst="rect">
            <a:avLst/>
          </a:prstGeom>
          <a:solidFill>
            <a:srgbClr val="112D4B"/>
          </a:solidFill>
          <a:ln w="12700">
            <a:solidFill>
              <a:srgbClr val="112D4B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3" name="Shape 19"/>
          <p:cNvSpPr/>
          <p:nvPr/>
        </p:nvSpPr>
        <p:spPr>
          <a:xfrm>
            <a:off x="6483096" y="1965960"/>
            <a:ext cx="685800" cy="685800"/>
          </a:xfrm>
          <a:prstGeom prst="ellipse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2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7688" y="2130552"/>
            <a:ext cx="356616" cy="356616"/>
          </a:xfrm>
          <a:prstGeom prst="rect">
            <a:avLst/>
          </a:prstGeom>
        </p:spPr>
      </p:pic>
      <p:sp>
        <p:nvSpPr>
          <p:cNvPr id="25" name="Text 20"/>
          <p:cNvSpPr txBox="1"/>
          <p:nvPr/>
        </p:nvSpPr>
        <p:spPr>
          <a:xfrm>
            <a:off x="7946136" y="2011680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2200" b="1" dirty="0">
                <a:solidFill>
                  <a:srgbClr val="C49E4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03</a:t>
            </a:r>
            <a:endParaRPr lang="en-US" sz="2200" dirty="0"/>
          </a:p>
        </p:txBody>
      </p:sp>
      <p:sp>
        <p:nvSpPr>
          <p:cNvPr id="26" name="Text 21"/>
          <p:cNvSpPr txBox="1"/>
          <p:nvPr/>
        </p:nvSpPr>
        <p:spPr>
          <a:xfrm>
            <a:off x="6483096" y="28346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Novi prioriteti</a:t>
            </a:r>
            <a:endParaRPr lang="en-US" sz="1500" dirty="0"/>
          </a:p>
        </p:txBody>
      </p:sp>
      <p:sp>
        <p:nvSpPr>
          <p:cNvPr id="27" name="Text 22"/>
          <p:cNvSpPr txBox="1"/>
          <p:nvPr/>
        </p:nvSpPr>
        <p:spPr>
          <a:xfrm>
            <a:off x="6483096" y="3474720"/>
            <a:ext cx="21488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Obrana i pripravnost, „pravo na ostanak”, stanovanje i konkurentnost ulaze u kohezijsku politiku.</a:t>
            </a:r>
            <a:endParaRPr lang="en-US" sz="1250" dirty="0"/>
          </a:p>
        </p:txBody>
      </p:sp>
      <p:sp>
        <p:nvSpPr>
          <p:cNvPr id="28" name="Shape 23"/>
          <p:cNvSpPr/>
          <p:nvPr/>
        </p:nvSpPr>
        <p:spPr>
          <a:xfrm>
            <a:off x="8970264" y="1737360"/>
            <a:ext cx="2560320" cy="3429000"/>
          </a:xfrm>
          <a:prstGeom prst="roundRect">
            <a:avLst>
              <a:gd name="adj" fmla="val 2143"/>
            </a:avLst>
          </a:prstGeom>
          <a:solidFill>
            <a:srgbClr val="F5F7FA"/>
          </a:solidFill>
          <a:ln w="9525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9" name="Shape 24"/>
          <p:cNvSpPr/>
          <p:nvPr/>
        </p:nvSpPr>
        <p:spPr>
          <a:xfrm>
            <a:off x="8970264" y="1737360"/>
            <a:ext cx="64008" cy="3429000"/>
          </a:xfrm>
          <a:prstGeom prst="rect">
            <a:avLst/>
          </a:prstGeom>
          <a:solidFill>
            <a:srgbClr val="112D4B"/>
          </a:solidFill>
          <a:ln w="12700">
            <a:solidFill>
              <a:srgbClr val="112D4B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0" name="Shape 25"/>
          <p:cNvSpPr/>
          <p:nvPr/>
        </p:nvSpPr>
        <p:spPr>
          <a:xfrm>
            <a:off x="9244584" y="1965960"/>
            <a:ext cx="685800" cy="685800"/>
          </a:xfrm>
          <a:prstGeom prst="ellipse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3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09176" y="2130552"/>
            <a:ext cx="356616" cy="356616"/>
          </a:xfrm>
          <a:prstGeom prst="rect">
            <a:avLst/>
          </a:prstGeom>
        </p:spPr>
      </p:pic>
      <p:sp>
        <p:nvSpPr>
          <p:cNvPr id="32" name="Text 26"/>
          <p:cNvSpPr txBox="1"/>
          <p:nvPr/>
        </p:nvSpPr>
        <p:spPr>
          <a:xfrm>
            <a:off x="10707624" y="2011680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2200" b="1" dirty="0">
                <a:solidFill>
                  <a:srgbClr val="C49E4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04</a:t>
            </a:r>
            <a:endParaRPr lang="en-US" sz="2200" dirty="0"/>
          </a:p>
        </p:txBody>
      </p:sp>
      <p:sp>
        <p:nvSpPr>
          <p:cNvPr id="33" name="Text 27"/>
          <p:cNvSpPr txBox="1"/>
          <p:nvPr/>
        </p:nvSpPr>
        <p:spPr>
          <a:xfrm>
            <a:off x="9244584" y="28346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Spremnost pobjeđuje</a:t>
            </a:r>
            <a:endParaRPr lang="en-US" sz="1500" dirty="0"/>
          </a:p>
        </p:txBody>
      </p:sp>
      <p:sp>
        <p:nvSpPr>
          <p:cNvPr id="34" name="Text 28"/>
          <p:cNvSpPr txBox="1"/>
          <p:nvPr/>
        </p:nvSpPr>
        <p:spPr>
          <a:xfrm>
            <a:off x="9244584" y="3474720"/>
            <a:ext cx="21488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Zreli projekti, partneri i podaci osvojit će prve pozive od 2028.</a:t>
            </a:r>
            <a:endParaRPr lang="en-US" sz="1250" dirty="0"/>
          </a:p>
        </p:txBody>
      </p:sp>
      <p:sp>
        <p:nvSpPr>
          <p:cNvPr id="35" name="Shape 29"/>
          <p:cNvSpPr/>
          <p:nvPr/>
        </p:nvSpPr>
        <p:spPr>
          <a:xfrm>
            <a:off x="685800" y="5532120"/>
            <a:ext cx="10835640" cy="548640"/>
          </a:xfrm>
          <a:prstGeom prst="roundRect">
            <a:avLst>
              <a:gd name="adj" fmla="val 16667"/>
            </a:avLst>
          </a:prstGeom>
          <a:solidFill>
            <a:srgbClr val="081B32"/>
          </a:solidFill>
          <a:ln w="12700">
            <a:solidFill>
              <a:srgbClr val="081B32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6" name="Text 30"/>
          <p:cNvSpPr txBox="1"/>
          <p:nvPr/>
        </p:nvSpPr>
        <p:spPr>
          <a:xfrm>
            <a:off x="914400" y="5532120"/>
            <a:ext cx="1042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Sve za 2028.–2034. još je prijedlog: politički dogovor očekuje se krajem 2026., pravila u 2027.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081B32"/>
          </a:solidFill>
          <a:ln w="12700">
            <a:solidFill>
              <a:srgbClr val="081B32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" name="Text 1"/>
          <p:cNvSpPr txBox="1"/>
          <p:nvPr/>
        </p:nvSpPr>
        <p:spPr>
          <a:xfrm>
            <a:off x="640080" y="36576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Ključni datumi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91440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66748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Dva se razdoblja preklapaju 2028.–2029.: završiti 2021.–2027. i istodobno pokrenuti 2028.–2034.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40080" y="1371600"/>
            <a:ext cx="914400" cy="50292"/>
          </a:xfrm>
          <a:prstGeom prst="rect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6" name="Text 4"/>
          <p:cNvSpPr txBox="1"/>
          <p:nvPr/>
        </p:nvSpPr>
        <p:spPr>
          <a:xfrm>
            <a:off x="11201400" y="6446520"/>
            <a:ext cx="4114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dirty="0">
                <a:solidFill>
                  <a:srgbClr val="66748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4709160" y="1691640"/>
            <a:ext cx="2834640" cy="3657600"/>
          </a:xfrm>
          <a:prstGeom prst="rect">
            <a:avLst/>
          </a:prstGeom>
          <a:solidFill>
            <a:srgbClr val="F4EEDE"/>
          </a:solidFill>
          <a:ln w="12700">
            <a:solidFill>
              <a:srgbClr val="F4EEDE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8" name="Text 6"/>
          <p:cNvSpPr txBox="1"/>
          <p:nvPr/>
        </p:nvSpPr>
        <p:spPr>
          <a:xfrm>
            <a:off x="4709160" y="173736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kern="0" spc="200" dirty="0">
                <a:solidFill>
                  <a:srgbClr val="C49E4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PREKLAPANJE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731520" y="3593592"/>
            <a:ext cx="10789920" cy="36576"/>
          </a:xfrm>
          <a:prstGeom prst="rect">
            <a:avLst/>
          </a:prstGeom>
          <a:solidFill>
            <a:srgbClr val="081B32"/>
          </a:solidFill>
          <a:ln w="12700">
            <a:solidFill>
              <a:srgbClr val="081B32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0" name="Shape 8"/>
          <p:cNvSpPr/>
          <p:nvPr/>
        </p:nvSpPr>
        <p:spPr>
          <a:xfrm>
            <a:off x="859536" y="3511296"/>
            <a:ext cx="201168" cy="201168"/>
          </a:xfrm>
          <a:prstGeom prst="ellipse">
            <a:avLst/>
          </a:prstGeom>
          <a:solidFill>
            <a:srgbClr val="C49E4D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1" name="Shape 9"/>
          <p:cNvSpPr/>
          <p:nvPr/>
        </p:nvSpPr>
        <p:spPr>
          <a:xfrm>
            <a:off x="960120" y="3017520"/>
            <a:ext cx="0" cy="493776"/>
          </a:xfrm>
          <a:prstGeom prst="line">
            <a:avLst/>
          </a:prstGeom>
          <a:noFill/>
          <a:ln w="12700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2" name="Text 10"/>
          <p:cNvSpPr txBox="1"/>
          <p:nvPr/>
        </p:nvSpPr>
        <p:spPr>
          <a:xfrm>
            <a:off x="228600" y="2103120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C49E4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31.08.2026.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228600" y="2441448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Kraj NPOO-a</a:t>
            </a:r>
            <a:endParaRPr lang="en-US" sz="1150" dirty="0"/>
          </a:p>
        </p:txBody>
      </p:sp>
      <p:sp>
        <p:nvSpPr>
          <p:cNvPr id="14" name="Text 12"/>
          <p:cNvSpPr txBox="1"/>
          <p:nvPr/>
        </p:nvSpPr>
        <p:spPr>
          <a:xfrm>
            <a:off x="228600" y="292608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6748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Posljednje ključne etape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2322576" y="3511296"/>
            <a:ext cx="201168" cy="201168"/>
          </a:xfrm>
          <a:prstGeom prst="ellipse">
            <a:avLst/>
          </a:prstGeom>
          <a:solidFill>
            <a:srgbClr val="C49E4D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6" name="Shape 14"/>
          <p:cNvSpPr/>
          <p:nvPr/>
        </p:nvSpPr>
        <p:spPr>
          <a:xfrm>
            <a:off x="2423160" y="3712464"/>
            <a:ext cx="0" cy="173736"/>
          </a:xfrm>
          <a:prstGeom prst="line">
            <a:avLst/>
          </a:prstGeom>
          <a:noFill/>
          <a:ln w="12700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7" name="Text 15"/>
          <p:cNvSpPr txBox="1"/>
          <p:nvPr/>
        </p:nvSpPr>
        <p:spPr>
          <a:xfrm>
            <a:off x="1691640" y="3931920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C49E4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Kraj 2026.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1691640" y="4270248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Cilj: dogovor o VFO-u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1691640" y="475488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6748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Rok za isplate FPT-a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785616" y="3511296"/>
            <a:ext cx="201168" cy="201168"/>
          </a:xfrm>
          <a:prstGeom prst="ellipse">
            <a:avLst/>
          </a:prstGeom>
          <a:solidFill>
            <a:srgbClr val="C49E4D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1" name="Shape 19"/>
          <p:cNvSpPr/>
          <p:nvPr/>
        </p:nvSpPr>
        <p:spPr>
          <a:xfrm>
            <a:off x="3886200" y="3017520"/>
            <a:ext cx="0" cy="493776"/>
          </a:xfrm>
          <a:prstGeom prst="line">
            <a:avLst/>
          </a:prstGeom>
          <a:noFill/>
          <a:ln w="12700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2" name="Text 20"/>
          <p:cNvSpPr txBox="1"/>
          <p:nvPr/>
        </p:nvSpPr>
        <p:spPr>
          <a:xfrm>
            <a:off x="3154680" y="2103120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C49E4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2027.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3154680" y="2441448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Donošenje pravila</a:t>
            </a:r>
            <a:endParaRPr lang="en-US" sz="1150" dirty="0"/>
          </a:p>
        </p:txBody>
      </p:sp>
      <p:sp>
        <p:nvSpPr>
          <p:cNvPr id="24" name="Text 22"/>
          <p:cNvSpPr txBox="1"/>
          <p:nvPr/>
        </p:nvSpPr>
        <p:spPr>
          <a:xfrm>
            <a:off x="3154680" y="292608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6748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Izrada nacionalnog plana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5248656" y="3511296"/>
            <a:ext cx="201168" cy="201168"/>
          </a:xfrm>
          <a:prstGeom prst="ellipse">
            <a:avLst/>
          </a:prstGeom>
          <a:solidFill>
            <a:srgbClr val="C49E4D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6" name="Shape 24"/>
          <p:cNvSpPr/>
          <p:nvPr/>
        </p:nvSpPr>
        <p:spPr>
          <a:xfrm>
            <a:off x="5349240" y="3712464"/>
            <a:ext cx="0" cy="173736"/>
          </a:xfrm>
          <a:prstGeom prst="line">
            <a:avLst/>
          </a:prstGeom>
          <a:noFill/>
          <a:ln w="12700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7" name="Text 25"/>
          <p:cNvSpPr txBox="1"/>
          <p:nvPr/>
        </p:nvSpPr>
        <p:spPr>
          <a:xfrm>
            <a:off x="4617720" y="3931920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C49E4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1.1.2028.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4617720" y="4270248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Početak novog razdoblja</a:t>
            </a:r>
            <a:endParaRPr lang="en-US" sz="1150" dirty="0"/>
          </a:p>
        </p:txBody>
      </p:sp>
      <p:sp>
        <p:nvSpPr>
          <p:cNvPr id="29" name="Text 27"/>
          <p:cNvSpPr txBox="1"/>
          <p:nvPr/>
        </p:nvSpPr>
        <p:spPr>
          <a:xfrm>
            <a:off x="4617720" y="475488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6748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Prvi pozivi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6711696" y="3511296"/>
            <a:ext cx="201168" cy="201168"/>
          </a:xfrm>
          <a:prstGeom prst="ellipse">
            <a:avLst/>
          </a:prstGeom>
          <a:solidFill>
            <a:srgbClr val="C49E4D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1" name="Shape 29"/>
          <p:cNvSpPr/>
          <p:nvPr/>
        </p:nvSpPr>
        <p:spPr>
          <a:xfrm>
            <a:off x="6812280" y="3017520"/>
            <a:ext cx="0" cy="493776"/>
          </a:xfrm>
          <a:prstGeom prst="line">
            <a:avLst/>
          </a:prstGeom>
          <a:noFill/>
          <a:ln w="12700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2" name="Text 30"/>
          <p:cNvSpPr txBox="1"/>
          <p:nvPr/>
        </p:nvSpPr>
        <p:spPr>
          <a:xfrm>
            <a:off x="6080760" y="2103120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C49E4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31.12.2029.</a:t>
            </a:r>
            <a:endParaRPr lang="en-US" sz="1400" dirty="0"/>
          </a:p>
        </p:txBody>
      </p:sp>
      <p:sp>
        <p:nvSpPr>
          <p:cNvPr id="33" name="Text 31"/>
          <p:cNvSpPr txBox="1"/>
          <p:nvPr/>
        </p:nvSpPr>
        <p:spPr>
          <a:xfrm>
            <a:off x="6080760" y="2441448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Kraj prihvatljivosti</a:t>
            </a:r>
            <a:endParaRPr lang="en-US" sz="1150" dirty="0"/>
          </a:p>
        </p:txBody>
      </p:sp>
      <p:sp>
        <p:nvSpPr>
          <p:cNvPr id="34" name="Text 32"/>
          <p:cNvSpPr txBox="1"/>
          <p:nvPr/>
        </p:nvSpPr>
        <p:spPr>
          <a:xfrm>
            <a:off x="6080760" y="292608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6748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za 2021.–2027.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8174736" y="3511296"/>
            <a:ext cx="201168" cy="201168"/>
          </a:xfrm>
          <a:prstGeom prst="ellipse">
            <a:avLst/>
          </a:prstGeom>
          <a:solidFill>
            <a:srgbClr val="C49E4D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6" name="Shape 34"/>
          <p:cNvSpPr/>
          <p:nvPr/>
        </p:nvSpPr>
        <p:spPr>
          <a:xfrm>
            <a:off x="8275320" y="3712464"/>
            <a:ext cx="0" cy="173736"/>
          </a:xfrm>
          <a:prstGeom prst="line">
            <a:avLst/>
          </a:prstGeom>
          <a:noFill/>
          <a:ln w="12700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7" name="Text 35"/>
          <p:cNvSpPr txBox="1"/>
          <p:nvPr/>
        </p:nvSpPr>
        <p:spPr>
          <a:xfrm>
            <a:off x="7543800" y="3931920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C49E4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2031.</a:t>
            </a:r>
            <a:endParaRPr lang="en-US" sz="1400" dirty="0"/>
          </a:p>
        </p:txBody>
      </p:sp>
      <p:sp>
        <p:nvSpPr>
          <p:cNvPr id="38" name="Text 36"/>
          <p:cNvSpPr txBox="1"/>
          <p:nvPr/>
        </p:nvSpPr>
        <p:spPr>
          <a:xfrm>
            <a:off x="7543800" y="4270248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Preispitivanje</a:t>
            </a:r>
            <a:endParaRPr lang="en-US" sz="1150" dirty="0"/>
          </a:p>
        </p:txBody>
      </p:sp>
      <p:sp>
        <p:nvSpPr>
          <p:cNvPr id="39" name="Text 37"/>
          <p:cNvSpPr txBox="1"/>
          <p:nvPr/>
        </p:nvSpPr>
        <p:spPr>
          <a:xfrm>
            <a:off x="7543800" y="475488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6748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Preraspodjela 15 % pričuve</a:t>
            </a:r>
            <a:endParaRPr lang="en-US" sz="1050" dirty="0"/>
          </a:p>
        </p:txBody>
      </p:sp>
      <p:sp>
        <p:nvSpPr>
          <p:cNvPr id="40" name="Shape 38"/>
          <p:cNvSpPr/>
          <p:nvPr/>
        </p:nvSpPr>
        <p:spPr>
          <a:xfrm>
            <a:off x="9637776" y="3511296"/>
            <a:ext cx="201168" cy="201168"/>
          </a:xfrm>
          <a:prstGeom prst="ellipse">
            <a:avLst/>
          </a:prstGeom>
          <a:solidFill>
            <a:srgbClr val="C49E4D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1" name="Shape 39"/>
          <p:cNvSpPr/>
          <p:nvPr/>
        </p:nvSpPr>
        <p:spPr>
          <a:xfrm>
            <a:off x="9738360" y="3017520"/>
            <a:ext cx="0" cy="493776"/>
          </a:xfrm>
          <a:prstGeom prst="line">
            <a:avLst/>
          </a:prstGeom>
          <a:noFill/>
          <a:ln w="12700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2" name="Text 40"/>
          <p:cNvSpPr txBox="1"/>
          <p:nvPr/>
        </p:nvSpPr>
        <p:spPr>
          <a:xfrm>
            <a:off x="9006840" y="2103120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C49E4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30.6.2033.</a:t>
            </a:r>
            <a:endParaRPr lang="en-US" sz="1400" dirty="0"/>
          </a:p>
        </p:txBody>
      </p:sp>
      <p:sp>
        <p:nvSpPr>
          <p:cNvPr id="43" name="Text 41"/>
          <p:cNvSpPr txBox="1"/>
          <p:nvPr/>
        </p:nvSpPr>
        <p:spPr>
          <a:xfrm>
            <a:off x="9006840" y="2441448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Oslobađanje preostale pričuve</a:t>
            </a:r>
            <a:endParaRPr lang="en-US" sz="1150" dirty="0"/>
          </a:p>
        </p:txBody>
      </p:sp>
      <p:sp>
        <p:nvSpPr>
          <p:cNvPr id="44" name="Shape 42"/>
          <p:cNvSpPr/>
          <p:nvPr/>
        </p:nvSpPr>
        <p:spPr>
          <a:xfrm>
            <a:off x="11100816" y="3511296"/>
            <a:ext cx="201168" cy="201168"/>
          </a:xfrm>
          <a:prstGeom prst="ellipse">
            <a:avLst/>
          </a:prstGeom>
          <a:solidFill>
            <a:srgbClr val="C49E4D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5" name="Shape 43"/>
          <p:cNvSpPr/>
          <p:nvPr/>
        </p:nvSpPr>
        <p:spPr>
          <a:xfrm>
            <a:off x="11201400" y="3712464"/>
            <a:ext cx="0" cy="173736"/>
          </a:xfrm>
          <a:prstGeom prst="line">
            <a:avLst/>
          </a:prstGeom>
          <a:noFill/>
          <a:ln w="12700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6" name="Text 44"/>
          <p:cNvSpPr txBox="1"/>
          <p:nvPr/>
        </p:nvSpPr>
        <p:spPr>
          <a:xfrm>
            <a:off x="10469880" y="3931920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C49E4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31.12.2034.</a:t>
            </a:r>
            <a:endParaRPr lang="en-US" sz="1400" dirty="0"/>
          </a:p>
        </p:txBody>
      </p:sp>
      <p:sp>
        <p:nvSpPr>
          <p:cNvPr id="47" name="Text 45"/>
          <p:cNvSpPr txBox="1"/>
          <p:nvPr/>
        </p:nvSpPr>
        <p:spPr>
          <a:xfrm>
            <a:off x="10469880" y="4270248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Kraj razdoblja</a:t>
            </a:r>
            <a:endParaRPr lang="en-US" sz="1150" dirty="0"/>
          </a:p>
        </p:txBody>
      </p:sp>
      <p:sp>
        <p:nvSpPr>
          <p:cNvPr id="48" name="Shape 46"/>
          <p:cNvSpPr/>
          <p:nvPr/>
        </p:nvSpPr>
        <p:spPr>
          <a:xfrm>
            <a:off x="685800" y="5532120"/>
            <a:ext cx="10835640" cy="548640"/>
          </a:xfrm>
          <a:prstGeom prst="roundRect">
            <a:avLst>
              <a:gd name="adj" fmla="val 16667"/>
            </a:avLst>
          </a:prstGeom>
          <a:solidFill>
            <a:srgbClr val="081B32"/>
          </a:solidFill>
          <a:ln w="12700">
            <a:solidFill>
              <a:srgbClr val="081B32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9" name="Text 47"/>
          <p:cNvSpPr txBox="1"/>
          <p:nvPr/>
        </p:nvSpPr>
        <p:spPr>
          <a:xfrm>
            <a:off x="914400" y="5532120"/>
            <a:ext cx="1042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Iskoristiti preostala sredstva 2021.–2027. već sada – i imati projekte spremne za 2028. u ladici.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081B32"/>
          </a:solidFill>
          <a:ln w="12700">
            <a:solidFill>
              <a:srgbClr val="081B32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" name="Text 1"/>
          <p:cNvSpPr txBox="1"/>
          <p:nvPr/>
        </p:nvSpPr>
        <p:spPr>
          <a:xfrm>
            <a:off x="640080" y="36576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2021.–2027.: još ima prostora za ulaganja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91440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66748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Provedba po fondovima, % planiranog ukupnog troška, 30.06.2026. – sredstva se mogu koristiti do 31.12.2029.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40080" y="1371600"/>
            <a:ext cx="914400" cy="50292"/>
          </a:xfrm>
          <a:prstGeom prst="rect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6" name="Text 4"/>
          <p:cNvSpPr txBox="1"/>
          <p:nvPr/>
        </p:nvSpPr>
        <p:spPr>
          <a:xfrm>
            <a:off x="11201400" y="6446520"/>
            <a:ext cx="4114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dirty="0">
                <a:solidFill>
                  <a:srgbClr val="66748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4</a:t>
            </a:r>
            <a:endParaRPr lang="en-US" sz="1000" dirty="0"/>
          </a:p>
        </p:txBody>
      </p:sp>
      <p:graphicFrame>
        <p:nvGraphicFramePr>
          <p:cNvPr id="7" name="Chart 0"/>
          <p:cNvGraphicFramePr/>
          <p:nvPr/>
        </p:nvGraphicFramePr>
        <p:xfrm>
          <a:off x="640080" y="1600200"/>
          <a:ext cx="6949440" cy="3794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Shape 5"/>
          <p:cNvSpPr/>
          <p:nvPr/>
        </p:nvSpPr>
        <p:spPr>
          <a:xfrm>
            <a:off x="8001000" y="1691640"/>
            <a:ext cx="3520440" cy="896112"/>
          </a:xfrm>
          <a:prstGeom prst="roundRect">
            <a:avLst>
              <a:gd name="adj" fmla="val 6122"/>
            </a:avLst>
          </a:prstGeom>
          <a:solidFill>
            <a:srgbClr val="F5F7FA"/>
          </a:solidFill>
          <a:ln w="9525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9" name="Shape 6"/>
          <p:cNvSpPr/>
          <p:nvPr/>
        </p:nvSpPr>
        <p:spPr>
          <a:xfrm>
            <a:off x="8001000" y="1691640"/>
            <a:ext cx="64008" cy="896112"/>
          </a:xfrm>
          <a:prstGeom prst="rect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0" name="Text 7"/>
          <p:cNvSpPr txBox="1"/>
          <p:nvPr/>
        </p:nvSpPr>
        <p:spPr>
          <a:xfrm>
            <a:off x="8211312" y="178308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€14,6 mlrd</a:t>
            </a:r>
            <a:endParaRPr lang="en-US" sz="2400" dirty="0"/>
          </a:p>
        </p:txBody>
      </p:sp>
      <p:sp>
        <p:nvSpPr>
          <p:cNvPr id="11" name="Text 8"/>
          <p:cNvSpPr txBox="1"/>
          <p:nvPr/>
        </p:nvSpPr>
        <p:spPr>
          <a:xfrm>
            <a:off x="8211312" y="224028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66748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ukupna vrijednost 8 nacionalnih programa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8001000" y="2715768"/>
            <a:ext cx="3520440" cy="896112"/>
          </a:xfrm>
          <a:prstGeom prst="roundRect">
            <a:avLst>
              <a:gd name="adj" fmla="val 6122"/>
            </a:avLst>
          </a:prstGeom>
          <a:solidFill>
            <a:srgbClr val="F5F7FA"/>
          </a:solidFill>
          <a:ln w="9525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3" name="Shape 10"/>
          <p:cNvSpPr/>
          <p:nvPr/>
        </p:nvSpPr>
        <p:spPr>
          <a:xfrm>
            <a:off x="8001000" y="2715768"/>
            <a:ext cx="64008" cy="896112"/>
          </a:xfrm>
          <a:prstGeom prst="rect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4" name="Text 11"/>
          <p:cNvSpPr txBox="1"/>
          <p:nvPr/>
        </p:nvSpPr>
        <p:spPr>
          <a:xfrm>
            <a:off x="8211312" y="2807208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78%</a:t>
            </a:r>
            <a:endParaRPr lang="en-US" sz="2400" dirty="0"/>
          </a:p>
        </p:txBody>
      </p:sp>
      <p:sp>
        <p:nvSpPr>
          <p:cNvPr id="15" name="Text 12"/>
          <p:cNvSpPr txBox="1"/>
          <p:nvPr/>
        </p:nvSpPr>
        <p:spPr>
          <a:xfrm>
            <a:off x="8211312" y="3264408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66748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ugovoreno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8001000" y="3739896"/>
            <a:ext cx="3520440" cy="896112"/>
          </a:xfrm>
          <a:prstGeom prst="roundRect">
            <a:avLst>
              <a:gd name="adj" fmla="val 6122"/>
            </a:avLst>
          </a:prstGeom>
          <a:solidFill>
            <a:srgbClr val="F5F7FA"/>
          </a:solidFill>
          <a:ln w="9525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7" name="Shape 14"/>
          <p:cNvSpPr/>
          <p:nvPr/>
        </p:nvSpPr>
        <p:spPr>
          <a:xfrm>
            <a:off x="8001000" y="3739896"/>
            <a:ext cx="64008" cy="896112"/>
          </a:xfrm>
          <a:prstGeom prst="rect">
            <a:avLst/>
          </a:prstGeom>
          <a:solidFill>
            <a:srgbClr val="112D4B"/>
          </a:solidFill>
          <a:ln w="12700">
            <a:solidFill>
              <a:srgbClr val="112D4B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8" name="Text 15"/>
          <p:cNvSpPr txBox="1"/>
          <p:nvPr/>
        </p:nvSpPr>
        <p:spPr>
          <a:xfrm>
            <a:off x="8211312" y="3831336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31%</a:t>
            </a:r>
            <a:endParaRPr lang="en-US" sz="2400" dirty="0"/>
          </a:p>
        </p:txBody>
      </p:sp>
      <p:sp>
        <p:nvSpPr>
          <p:cNvPr id="19" name="Text 16"/>
          <p:cNvSpPr txBox="1"/>
          <p:nvPr/>
        </p:nvSpPr>
        <p:spPr>
          <a:xfrm>
            <a:off x="8211312" y="4288536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66748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odobreno po ZNS-u</a:t>
            </a:r>
            <a:endParaRPr lang="en-US" sz="1200" dirty="0"/>
          </a:p>
        </p:txBody>
      </p:sp>
      <p:sp>
        <p:nvSpPr>
          <p:cNvPr id="20" name="Text 17"/>
          <p:cNvSpPr txBox="1"/>
          <p:nvPr/>
        </p:nvSpPr>
        <p:spPr>
          <a:xfrm>
            <a:off x="8001000" y="4846320"/>
            <a:ext cx="3520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FPT: </a:t>
            </a:r>
            <a:r>
              <a:rPr lang="en-US" sz="120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potrošeno samo 7 % – isplate do kraja 2026. (Europski semestar 2026.).</a:t>
            </a:r>
            <a:endParaRPr lang="en-US" sz="1200" dirty="0"/>
          </a:p>
        </p:txBody>
      </p:sp>
      <p:sp>
        <p:nvSpPr>
          <p:cNvPr id="21" name="Shape 18"/>
          <p:cNvSpPr/>
          <p:nvPr/>
        </p:nvSpPr>
        <p:spPr>
          <a:xfrm>
            <a:off x="685800" y="5532120"/>
            <a:ext cx="10835640" cy="548640"/>
          </a:xfrm>
          <a:prstGeom prst="roundRect">
            <a:avLst>
              <a:gd name="adj" fmla="val 16667"/>
            </a:avLst>
          </a:prstGeom>
          <a:solidFill>
            <a:srgbClr val="081B32"/>
          </a:solidFill>
          <a:ln w="12700">
            <a:solidFill>
              <a:srgbClr val="081B32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2" name="Text 19"/>
          <p:cNvSpPr txBox="1"/>
          <p:nvPr/>
        </p:nvSpPr>
        <p:spPr>
          <a:xfrm>
            <a:off x="914400" y="5532120"/>
            <a:ext cx="1042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Prilika za korisnike: brzi i dobro pripremljeni projekti još mogu iskoristiti sredstva 2021.–2027. do 31.12.2029.</a:t>
            </a:r>
            <a:endParaRPr lang="en-US" sz="1400" dirty="0"/>
          </a:p>
        </p:txBody>
      </p:sp>
      <p:sp>
        <p:nvSpPr>
          <p:cNvPr id="23" name="Text 20"/>
          <p:cNvSpPr txBox="1"/>
          <p:nvPr/>
        </p:nvSpPr>
        <p:spPr>
          <a:xfrm>
            <a:off x="685800" y="6217920"/>
            <a:ext cx="10332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66748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Izvori: EK Cohesion Open Data (osvježeno 28.09.2026.); MRRFEU, financijski pregled (23.7.2026.); iznosi uključuju EU, nacionalno i privatno sufinanciranje.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081B32"/>
          </a:solidFill>
          <a:ln w="12700">
            <a:solidFill>
              <a:srgbClr val="081B32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" name="Text 1"/>
          <p:cNvSpPr txBox="1"/>
          <p:nvPr/>
        </p:nvSpPr>
        <p:spPr>
          <a:xfrm>
            <a:off x="640080" y="329901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81B32"/>
                </a:solidFill>
                <a:latin typeface="Arial" panose="020B0604020202020204" pitchFamily="34" charset="0"/>
                <a:ea typeface="Open Sans" pitchFamily="34" charset="-122"/>
                <a:cs typeface="Arial" panose="020B0604020202020204" pitchFamily="34" charset="0"/>
              </a:rPr>
              <a:t>Nove mogućnosti već otvorene u PKK-u (v4.1)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640080" y="91440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66748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€522,5 mil. EU sredstava dodano nakon preispitivanja sredinom razdoblja, uz 95–100 % sufinanciranja EU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40080" y="1371600"/>
            <a:ext cx="914400" cy="50292"/>
          </a:xfrm>
          <a:prstGeom prst="rect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6" name="Text 4"/>
          <p:cNvSpPr txBox="1"/>
          <p:nvPr/>
        </p:nvSpPr>
        <p:spPr>
          <a:xfrm>
            <a:off x="11201400" y="6446520"/>
            <a:ext cx="4114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dirty="0">
                <a:solidFill>
                  <a:srgbClr val="66748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5</a:t>
            </a:r>
            <a:endParaRPr lang="en-US" sz="1000" dirty="0"/>
          </a:p>
        </p:txBody>
      </p:sp>
      <p:graphicFrame>
        <p:nvGraphicFramePr>
          <p:cNvPr id="7" name="Chart 0"/>
          <p:cNvGraphicFramePr/>
          <p:nvPr/>
        </p:nvGraphicFramePr>
        <p:xfrm>
          <a:off x="640080" y="1600200"/>
          <a:ext cx="5120640" cy="3749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 5"/>
          <p:cNvSpPr txBox="1"/>
          <p:nvPr/>
        </p:nvSpPr>
        <p:spPr>
          <a:xfrm>
            <a:off x="6172200" y="160020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Tko može biti korisnik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6172200" y="2057400"/>
            <a:ext cx="502920" cy="502920"/>
          </a:xfrm>
          <a:prstGeom prst="ellipse">
            <a:avLst/>
          </a:prstGeom>
          <a:solidFill>
            <a:srgbClr val="081B32"/>
          </a:solidFill>
          <a:ln w="12700">
            <a:solidFill>
              <a:srgbClr val="081B32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2901" y="2178101"/>
            <a:ext cx="261518" cy="261518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6858000" y="2011680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Obrana i sigurnost · 95 %</a:t>
            </a:r>
            <a:endParaRPr lang="en-US" sz="1350" dirty="0"/>
          </a:p>
        </p:txBody>
      </p:sp>
      <p:sp>
        <p:nvSpPr>
          <p:cNvPr id="12" name="Text 8"/>
          <p:cNvSpPr txBox="1"/>
          <p:nvPr/>
        </p:nvSpPr>
        <p:spPr>
          <a:xfrm>
            <a:off x="6858000" y="2340864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Ministarstva, civilna zaštita, JLP(R)S, upravitelji infrastrukture</a:t>
            </a:r>
            <a:endParaRPr lang="en-US" sz="1150" dirty="0"/>
          </a:p>
        </p:txBody>
      </p:sp>
      <p:sp>
        <p:nvSpPr>
          <p:cNvPr id="13" name="Shape 9"/>
          <p:cNvSpPr/>
          <p:nvPr/>
        </p:nvSpPr>
        <p:spPr>
          <a:xfrm>
            <a:off x="6172200" y="2926080"/>
            <a:ext cx="502920" cy="502920"/>
          </a:xfrm>
          <a:prstGeom prst="ellipse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2901" y="3046781"/>
            <a:ext cx="261518" cy="261518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6858000" y="2880360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Otpornost vodnog sektora · 95 %</a:t>
            </a:r>
            <a:endParaRPr lang="en-US" sz="1350" dirty="0"/>
          </a:p>
        </p:txBody>
      </p:sp>
      <p:sp>
        <p:nvSpPr>
          <p:cNvPr id="16" name="Text 11"/>
          <p:cNvSpPr txBox="1"/>
          <p:nvPr/>
        </p:nvSpPr>
        <p:spPr>
          <a:xfrm>
            <a:off x="6858000" y="3209544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Hrvatske vode, javni isporučitelji vodnih usluga</a:t>
            </a:r>
            <a:endParaRPr lang="en-US" sz="1150" dirty="0"/>
          </a:p>
        </p:txBody>
      </p:sp>
      <p:sp>
        <p:nvSpPr>
          <p:cNvPr id="17" name="Shape 12"/>
          <p:cNvSpPr/>
          <p:nvPr/>
        </p:nvSpPr>
        <p:spPr>
          <a:xfrm>
            <a:off x="6172200" y="3794760"/>
            <a:ext cx="502920" cy="502920"/>
          </a:xfrm>
          <a:prstGeom prst="ellipse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92901" y="3915461"/>
            <a:ext cx="261518" cy="261518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6858000" y="3749040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STEP tehnologije · 100 %</a:t>
            </a:r>
            <a:endParaRPr lang="en-US" sz="1350" dirty="0"/>
          </a:p>
        </p:txBody>
      </p:sp>
      <p:sp>
        <p:nvSpPr>
          <p:cNvPr id="20" name="Text 14"/>
          <p:cNvSpPr txBox="1"/>
          <p:nvPr/>
        </p:nvSpPr>
        <p:spPr>
          <a:xfrm>
            <a:off x="6858000" y="4078224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Poduzetnici; nacionalni centar kompetencija za poluvodiče</a:t>
            </a:r>
            <a:endParaRPr lang="en-US" sz="1150" dirty="0"/>
          </a:p>
        </p:txBody>
      </p:sp>
      <p:sp>
        <p:nvSpPr>
          <p:cNvPr id="21" name="Shape 15"/>
          <p:cNvSpPr/>
          <p:nvPr/>
        </p:nvSpPr>
        <p:spPr>
          <a:xfrm>
            <a:off x="6172200" y="4663440"/>
            <a:ext cx="502920" cy="502920"/>
          </a:xfrm>
          <a:prstGeom prst="ellipse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92901" y="4784141"/>
            <a:ext cx="261518" cy="261518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6858000" y="4617720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Priuštivo stanovanje · 95 %</a:t>
            </a:r>
            <a:endParaRPr lang="en-US" sz="1350" dirty="0"/>
          </a:p>
        </p:txBody>
      </p:sp>
      <p:sp>
        <p:nvSpPr>
          <p:cNvPr id="24" name="Text 17"/>
          <p:cNvSpPr txBox="1"/>
          <p:nvPr/>
        </p:nvSpPr>
        <p:spPr>
          <a:xfrm>
            <a:off x="6858000" y="4946904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Državni program stambenog zbrinjavanja na potpomognutim područjima (mlade obitelji)</a:t>
            </a:r>
            <a:endParaRPr lang="en-US" sz="1150" dirty="0"/>
          </a:p>
        </p:txBody>
      </p:sp>
      <p:sp>
        <p:nvSpPr>
          <p:cNvPr id="25" name="Shape 18"/>
          <p:cNvSpPr/>
          <p:nvPr/>
        </p:nvSpPr>
        <p:spPr>
          <a:xfrm>
            <a:off x="685800" y="5532120"/>
            <a:ext cx="10835640" cy="548640"/>
          </a:xfrm>
          <a:prstGeom prst="roundRect">
            <a:avLst>
              <a:gd name="adj" fmla="val 16667"/>
            </a:avLst>
          </a:prstGeom>
          <a:solidFill>
            <a:srgbClr val="081B32"/>
          </a:solidFill>
          <a:ln w="12700">
            <a:solidFill>
              <a:srgbClr val="081B32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6" name="Text 19"/>
          <p:cNvSpPr txBox="1"/>
          <p:nvPr/>
        </p:nvSpPr>
        <p:spPr>
          <a:xfrm>
            <a:off x="914400" y="5532120"/>
            <a:ext cx="1042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Prihvatljivi izdaci do 31.12.2029. – ovi prioriteti najavljuju što će financirati plan 2028.+</a:t>
            </a:r>
            <a:endParaRPr lang="en-US" sz="1400" dirty="0"/>
          </a:p>
        </p:txBody>
      </p:sp>
      <p:sp>
        <p:nvSpPr>
          <p:cNvPr id="27" name="Text 20"/>
          <p:cNvSpPr txBox="1"/>
          <p:nvPr/>
        </p:nvSpPr>
        <p:spPr>
          <a:xfrm>
            <a:off x="685800" y="6217920"/>
            <a:ext cx="10332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66748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Izvor: Program Konkurentnost i kohezija 2021.–2027. (PKK), verzija 4.1, Odluka Komisije C(2026)1870 od 24.03.2026.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A2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292608"/>
            <a:ext cx="8555484" cy="4770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indent="0">
              <a:buNone/>
              <a:defRPr sz="2800" b="1">
                <a:solidFill>
                  <a:srgbClr val="081B32"/>
                </a:solidFill>
                <a:latin typeface="Arial" panose="020B0604020202020204" pitchFamily="34" charset="0"/>
                <a:ea typeface="Open Sans" pitchFamily="34" charset="-122"/>
                <a:cs typeface="Arial" panose="020B0604020202020204" pitchFamily="34" charset="0"/>
              </a:defRPr>
            </a:lvl1pPr>
          </a:lstStyle>
          <a:p>
            <a:r>
              <a:rPr dirty="0"/>
              <a:t>ŠTO JE JOŠ OTVORENO IZ RAZDOBLJA 2021.–</a:t>
            </a:r>
            <a:r>
              <a:rPr lang="hr-HR" dirty="0"/>
              <a:t> </a:t>
            </a:r>
            <a:r>
              <a:rPr dirty="0"/>
              <a:t>2027.?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870210"/>
            <a:ext cx="7014549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5C6878"/>
                </a:solidFill>
              </a:defRPr>
            </a:pPr>
            <a:r>
              <a:rPr sz="1400" dirty="0" err="1">
                <a:ea typeface="Open Sans"/>
              </a:rPr>
              <a:t>Aktualni</a:t>
            </a:r>
            <a:r>
              <a:rPr sz="1400" dirty="0">
                <a:ea typeface="Open Sans"/>
              </a:rPr>
              <a:t> </a:t>
            </a:r>
            <a:r>
              <a:rPr sz="1400" dirty="0" err="1">
                <a:ea typeface="Open Sans"/>
              </a:rPr>
              <a:t>pozivi</a:t>
            </a:r>
            <a:r>
              <a:rPr sz="1400" dirty="0">
                <a:ea typeface="Open Sans"/>
              </a:rPr>
              <a:t> </a:t>
            </a:r>
            <a:r>
              <a:rPr sz="1400" dirty="0" err="1">
                <a:ea typeface="Open Sans"/>
              </a:rPr>
              <a:t>i</a:t>
            </a:r>
            <a:r>
              <a:rPr sz="1400" dirty="0">
                <a:ea typeface="Open Sans"/>
              </a:rPr>
              <a:t> </a:t>
            </a:r>
            <a:r>
              <a:rPr sz="1400" dirty="0" err="1">
                <a:ea typeface="Open Sans"/>
              </a:rPr>
              <a:t>neposredne</a:t>
            </a:r>
            <a:r>
              <a:rPr sz="1400" dirty="0">
                <a:ea typeface="Open Sans"/>
              </a:rPr>
              <a:t> </a:t>
            </a:r>
            <a:r>
              <a:rPr sz="1400" dirty="0" err="1">
                <a:ea typeface="Open Sans"/>
              </a:rPr>
              <a:t>prilike</a:t>
            </a:r>
            <a:r>
              <a:rPr sz="1400" dirty="0">
                <a:ea typeface="Open Sans"/>
              </a:rPr>
              <a:t> za JLS, MSP </a:t>
            </a:r>
            <a:r>
              <a:rPr sz="1400" dirty="0" err="1">
                <a:ea typeface="Open Sans"/>
              </a:rPr>
              <a:t>i</a:t>
            </a:r>
            <a:r>
              <a:rPr sz="1400" dirty="0">
                <a:ea typeface="Open Sans"/>
              </a:rPr>
              <a:t> </a:t>
            </a:r>
            <a:r>
              <a:rPr sz="1400" dirty="0" err="1">
                <a:ea typeface="Open Sans"/>
              </a:rPr>
              <a:t>državne</a:t>
            </a:r>
            <a:r>
              <a:rPr sz="1400" dirty="0">
                <a:ea typeface="Open Sans"/>
              </a:rPr>
              <a:t>/</a:t>
            </a:r>
            <a:r>
              <a:rPr sz="1400" dirty="0" err="1">
                <a:ea typeface="Open Sans"/>
              </a:rPr>
              <a:t>javne</a:t>
            </a:r>
            <a:r>
              <a:rPr sz="1400" dirty="0">
                <a:ea typeface="Open Sans"/>
              </a:rPr>
              <a:t> </a:t>
            </a:r>
            <a:r>
              <a:rPr sz="1400" dirty="0" err="1">
                <a:ea typeface="Open Sans"/>
              </a:rPr>
              <a:t>institucije</a:t>
            </a:r>
            <a:r>
              <a:rPr sz="1400" dirty="0">
                <a:ea typeface="Open Sans"/>
              </a:rPr>
              <a:t> • </a:t>
            </a:r>
            <a:r>
              <a:rPr sz="1400" dirty="0" err="1">
                <a:ea typeface="Open Sans"/>
              </a:rPr>
              <a:t>stanje</a:t>
            </a:r>
            <a:r>
              <a:rPr sz="1400" dirty="0">
                <a:ea typeface="Open Sans"/>
              </a:rPr>
              <a:t> 29. 9. 2026.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325880"/>
            <a:ext cx="3520440" cy="4343400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500"/>
              </a:spcAft>
              <a:buFont typeface="Arial" panose="020B0604020202020204" pitchFamily="34" charset="0"/>
              <a:buChar char="•"/>
            </a:pPr>
            <a:endParaRPr sz="1200">
              <a:solidFill>
                <a:srgbClr val="19233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40080" y="1325880"/>
            <a:ext cx="54864" cy="4343400"/>
          </a:xfrm>
          <a:prstGeom prst="rect">
            <a:avLst/>
          </a:prstGeom>
          <a:solidFill>
            <a:srgbClr val="2675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4388224" y="1325880"/>
            <a:ext cx="3520440" cy="4343400"/>
          </a:xfrm>
          <a:prstGeom prst="roundRect">
            <a:avLst/>
          </a:prstGeom>
          <a:solidFill>
            <a:srgbClr val="F4F7FA"/>
          </a:solidFill>
          <a:ln>
            <a:solidFill>
              <a:srgbClr val="DE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0" name="Rectangle 9"/>
          <p:cNvSpPr/>
          <p:nvPr/>
        </p:nvSpPr>
        <p:spPr>
          <a:xfrm>
            <a:off x="4343400" y="1325880"/>
            <a:ext cx="54864" cy="4343400"/>
          </a:xfrm>
          <a:prstGeom prst="rect">
            <a:avLst/>
          </a:prstGeom>
          <a:solidFill>
            <a:srgbClr val="C697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551308" y="1453896"/>
            <a:ext cx="2912600" cy="453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0A2A52"/>
                </a:solidFill>
              </a:defRPr>
            </a:pPr>
            <a:r>
              <a:rPr dirty="0"/>
              <a:t>MSP</a:t>
            </a:r>
          </a:p>
          <a:p>
            <a:pPr>
              <a:defRPr sz="950" b="1">
                <a:solidFill>
                  <a:srgbClr val="C6973A"/>
                </a:solidFill>
              </a:defRPr>
            </a:pPr>
            <a:endParaRPr dirty="0"/>
          </a:p>
        </p:txBody>
      </p:sp>
      <p:sp>
        <p:nvSpPr>
          <p:cNvPr id="12" name="TextBox 11"/>
          <p:cNvSpPr txBox="1"/>
          <p:nvPr/>
        </p:nvSpPr>
        <p:spPr>
          <a:xfrm>
            <a:off x="4530852" y="1982659"/>
            <a:ext cx="3200400" cy="17620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500"/>
              </a:spcAft>
              <a:buFont typeface="Arial" panose="020B0604020202020204" pitchFamily="34" charset="0"/>
              <a:buChar char="•"/>
              <a:defRPr sz="1050">
                <a:solidFill>
                  <a:srgbClr val="192330"/>
                </a:solidFill>
              </a:defRPr>
            </a:pPr>
            <a:r>
              <a:rPr sz="1200" dirty="0" err="1">
                <a:latin typeface="Arial" panose="020B0604020202020204" pitchFamily="34" charset="0"/>
                <a:cs typeface="Arial" panose="020B0604020202020204" pitchFamily="34" charset="0"/>
              </a:rPr>
              <a:t>Inovacije</a:t>
            </a:r>
            <a:r>
              <a:rPr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 err="1">
                <a:latin typeface="Arial" panose="020B0604020202020204" pitchFamily="34" charset="0"/>
                <a:cs typeface="Arial" panose="020B0604020202020204" pitchFamily="34" charset="0"/>
              </a:rPr>
              <a:t>procesa</a:t>
            </a:r>
            <a:r>
              <a:rPr sz="1200" dirty="0">
                <a:latin typeface="Arial" panose="020B0604020202020204" pitchFamily="34" charset="0"/>
                <a:cs typeface="Arial" panose="020B0604020202020204" pitchFamily="34" charset="0"/>
              </a:rPr>
              <a:t> u S3 </a:t>
            </a:r>
            <a:r>
              <a:rPr sz="1200" dirty="0" err="1">
                <a:latin typeface="Arial" panose="020B0604020202020204" pitchFamily="34" charset="0"/>
                <a:cs typeface="Arial" panose="020B0604020202020204" pitchFamily="34" charset="0"/>
              </a:rPr>
              <a:t>područjima</a:t>
            </a:r>
            <a:r>
              <a:rPr lang="hr-HR" sz="1200" dirty="0">
                <a:latin typeface="Arial" panose="020B0604020202020204" pitchFamily="34" charset="0"/>
                <a:cs typeface="Arial" panose="020B0604020202020204" pitchFamily="34" charset="0"/>
              </a:rPr>
              <a:t> (do 31.12.2026./ do 450.000 eur)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500"/>
              </a:spcAft>
              <a:buFont typeface="Arial" panose="020B0604020202020204" pitchFamily="34" charset="0"/>
              <a:buChar char="•"/>
              <a:defRPr sz="1050">
                <a:solidFill>
                  <a:srgbClr val="192330"/>
                </a:solidFill>
              </a:defRPr>
            </a:pPr>
            <a:r>
              <a:rPr sz="1200" dirty="0">
                <a:latin typeface="Arial" panose="020B0604020202020204" pitchFamily="34" charset="0"/>
                <a:cs typeface="Arial" panose="020B0604020202020204" pitchFamily="34" charset="0"/>
              </a:rPr>
              <a:t>B LIGHT 2 – HR–HU </a:t>
            </a:r>
            <a:r>
              <a:rPr sz="1200" dirty="0" err="1">
                <a:latin typeface="Arial" panose="020B0604020202020204" pitchFamily="34" charset="0"/>
                <a:cs typeface="Arial" panose="020B0604020202020204" pitchFamily="34" charset="0"/>
              </a:rPr>
              <a:t>prekogranična</a:t>
            </a:r>
            <a:r>
              <a:rPr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 err="1">
                <a:latin typeface="Arial" panose="020B0604020202020204" pitchFamily="34" charset="0"/>
                <a:cs typeface="Arial" panose="020B0604020202020204" pitchFamily="34" charset="0"/>
              </a:rPr>
              <a:t>suradnja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500"/>
              </a:spcAft>
              <a:buFont typeface="Arial" panose="020B0604020202020204" pitchFamily="34" charset="0"/>
              <a:buChar char="•"/>
              <a:defRPr sz="1050">
                <a:solidFill>
                  <a:srgbClr val="192330"/>
                </a:solidFill>
              </a:defRPr>
            </a:pPr>
            <a:r>
              <a:rPr sz="1200" dirty="0" err="1">
                <a:latin typeface="Arial" panose="020B0604020202020204" pitchFamily="34" charset="0"/>
                <a:cs typeface="Arial" panose="020B0604020202020204" pitchFamily="34" charset="0"/>
              </a:rPr>
              <a:t>Internacionalizacija</a:t>
            </a:r>
            <a:r>
              <a:rPr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 err="1">
                <a:latin typeface="Arial" panose="020B0604020202020204" pitchFamily="34" charset="0"/>
                <a:cs typeface="Arial" panose="020B0604020202020204" pitchFamily="34" charset="0"/>
              </a:rPr>
              <a:t>preko</a:t>
            </a:r>
            <a:r>
              <a:rPr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 err="1">
                <a:latin typeface="Arial" panose="020B0604020202020204" pitchFamily="34" charset="0"/>
                <a:cs typeface="Arial" panose="020B0604020202020204" pitchFamily="34" charset="0"/>
              </a:rPr>
              <a:t>poslovnih</a:t>
            </a:r>
            <a:r>
              <a:rPr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 err="1">
                <a:latin typeface="Arial" panose="020B0604020202020204" pitchFamily="34" charset="0"/>
                <a:cs typeface="Arial" panose="020B0604020202020204" pitchFamily="34" charset="0"/>
              </a:rPr>
              <a:t>organizacija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500"/>
              </a:spcAft>
              <a:buFont typeface="Arial" panose="020B0604020202020204" pitchFamily="34" charset="0"/>
              <a:buChar char="•"/>
              <a:defRPr sz="1050">
                <a:solidFill>
                  <a:srgbClr val="192330"/>
                </a:solidFill>
              </a:defRPr>
            </a:pPr>
            <a:r>
              <a:rPr lang="hr-HR" sz="1200" dirty="0">
                <a:latin typeface="Arial" panose="020B0604020202020204" pitchFamily="34" charset="0"/>
                <a:cs typeface="Arial" panose="020B0604020202020204" pitchFamily="34" charset="0"/>
              </a:rPr>
              <a:t>Otvoreni kreditni programi i alternativno financiranje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8046720" y="1325880"/>
            <a:ext cx="3520440" cy="4343400"/>
          </a:xfrm>
          <a:prstGeom prst="roundRect">
            <a:avLst/>
          </a:prstGeom>
          <a:solidFill>
            <a:srgbClr val="F4F7FA"/>
          </a:solidFill>
          <a:ln>
            <a:solidFill>
              <a:srgbClr val="DE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046720" y="1325880"/>
            <a:ext cx="54864" cy="4343400"/>
          </a:xfrm>
          <a:prstGeom prst="rect">
            <a:avLst/>
          </a:prstGeom>
          <a:solidFill>
            <a:srgbClr val="0A2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211312" y="1435607"/>
            <a:ext cx="2443554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0A2A52"/>
                </a:solidFill>
              </a:defRPr>
            </a:pPr>
            <a:r>
              <a:rPr dirty="0"/>
              <a:t>DRŽAVNE / JAVNE INSTITUCIJE</a:t>
            </a:r>
            <a:endParaRPr lang="hr-HR" dirty="0"/>
          </a:p>
        </p:txBody>
      </p:sp>
      <p:sp>
        <p:nvSpPr>
          <p:cNvPr id="16" name="TextBox 15"/>
          <p:cNvSpPr txBox="1"/>
          <p:nvPr/>
        </p:nvSpPr>
        <p:spPr>
          <a:xfrm>
            <a:off x="8211312" y="1984248"/>
            <a:ext cx="3200400" cy="12721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285750" indent="-285750">
              <a:spcAft>
                <a:spcPts val="500"/>
              </a:spcAft>
              <a:buFont typeface="Arial" panose="020B0604020202020204" pitchFamily="34" charset="0"/>
              <a:buChar char="•"/>
              <a:defRPr sz="1200">
                <a:solidFill>
                  <a:srgbClr val="192330"/>
                </a:solidFill>
                <a:latin typeface="Open sans"/>
              </a:defRPr>
            </a:lvl1pPr>
          </a:lstStyle>
          <a:p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Obrazovanje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javna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infrastruktura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Zdravstvo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socijalna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skrb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ESF+ 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jačanje kapaciteta javnih usluga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PKK/ITP 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– zelena i energetska tranzicija</a:t>
            </a:r>
            <a:endParaRPr lang="hr-HR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r-H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5C6878"/>
                </a:solidFill>
              </a:defRPr>
            </a:pPr>
            <a:r>
              <a:t>Izvori: EU fondovi Hrvatska, FondoviEU, Ministarstvo gospodarstva, HAMAG-BICRO • provjereno 29. 9. 2026.</a:t>
            </a:r>
          </a:p>
        </p:txBody>
      </p:sp>
      <p:sp>
        <p:nvSpPr>
          <p:cNvPr id="22" name="Rounded Rectangle 12">
            <a:extLst>
              <a:ext uri="{FF2B5EF4-FFF2-40B4-BE49-F238E27FC236}">
                <a16:creationId xmlns:a16="http://schemas.microsoft.com/office/drawing/2014/main" id="{4152F698-D0A3-45C5-8625-032A3F874C1D}"/>
              </a:ext>
            </a:extLst>
          </p:cNvPr>
          <p:cNvSpPr/>
          <p:nvPr/>
        </p:nvSpPr>
        <p:spPr>
          <a:xfrm>
            <a:off x="729728" y="1278856"/>
            <a:ext cx="3520440" cy="4343400"/>
          </a:xfrm>
          <a:prstGeom prst="roundRect">
            <a:avLst/>
          </a:prstGeom>
          <a:solidFill>
            <a:srgbClr val="F4F7FA"/>
          </a:solidFill>
          <a:ln>
            <a:solidFill>
              <a:srgbClr val="DE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7">
            <a:extLst>
              <a:ext uri="{FF2B5EF4-FFF2-40B4-BE49-F238E27FC236}">
                <a16:creationId xmlns:a16="http://schemas.microsoft.com/office/drawing/2014/main" id="{95A24D52-ED96-47C3-A28D-3C4895EC7AD0}"/>
              </a:ext>
            </a:extLst>
          </p:cNvPr>
          <p:cNvSpPr txBox="1"/>
          <p:nvPr/>
        </p:nvSpPr>
        <p:spPr>
          <a:xfrm>
            <a:off x="800100" y="1799828"/>
            <a:ext cx="3200400" cy="3788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500"/>
              </a:spcAft>
              <a:buFont typeface="Arial" panose="020B0604020202020204" pitchFamily="34" charset="0"/>
              <a:buChar char="•"/>
              <a:defRPr sz="1050">
                <a:solidFill>
                  <a:srgbClr val="192330"/>
                </a:solidFill>
              </a:defRPr>
            </a:pPr>
            <a:r>
              <a:rPr lang="hr-HR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Interreg</a:t>
            </a:r>
            <a:r>
              <a:rPr lang="hr-HR" sz="11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EuroMED</a:t>
            </a:r>
            <a:r>
              <a:rPr lang="hr-HR" sz="11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100" dirty="0">
                <a:latin typeface="Arial" panose="020B0604020202020204" pitchFamily="34" charset="0"/>
                <a:cs typeface="Arial" panose="020B0604020202020204" pitchFamily="34" charset="0"/>
              </a:rPr>
              <a:t>(01.10.-13.11.26)</a:t>
            </a:r>
          </a:p>
          <a:p>
            <a:pPr marL="285750" indent="-285750">
              <a:spcAft>
                <a:spcPts val="500"/>
              </a:spcAft>
              <a:buFont typeface="Arial" panose="020B0604020202020204" pitchFamily="34" charset="0"/>
              <a:buChar char="•"/>
              <a:defRPr sz="1050">
                <a:solidFill>
                  <a:srgbClr val="192330"/>
                </a:solidFill>
              </a:defRPr>
            </a:pPr>
            <a:r>
              <a:rPr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Socijalne</a:t>
            </a:r>
            <a:r>
              <a:rPr sz="11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usluge</a:t>
            </a:r>
            <a:r>
              <a:rPr sz="11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 err="1">
                <a:latin typeface="Arial" panose="020B0604020202020204" pitchFamily="34" charset="0"/>
                <a:cs typeface="Arial" panose="020B0604020202020204" pitchFamily="34" charset="0"/>
              </a:rPr>
              <a:t>lokalni</a:t>
            </a:r>
            <a:r>
              <a:rPr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dirty="0" err="1">
                <a:latin typeface="Arial" panose="020B0604020202020204" pitchFamily="34" charset="0"/>
                <a:cs typeface="Arial" panose="020B0604020202020204" pitchFamily="34" charset="0"/>
              </a:rPr>
              <a:t>projekti</a:t>
            </a:r>
            <a:r>
              <a:rPr sz="1100" dirty="0">
                <a:latin typeface="Arial" panose="020B0604020202020204" pitchFamily="34" charset="0"/>
                <a:cs typeface="Arial" panose="020B0604020202020204" pitchFamily="34" charset="0"/>
              </a:rPr>
              <a:t> – ESF+</a:t>
            </a:r>
            <a:r>
              <a:rPr lang="hr-HR" sz="1100" dirty="0"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hr-HR" sz="1100" i="1" dirty="0">
                <a:latin typeface="Arial" panose="020B0604020202020204" pitchFamily="34" charset="0"/>
                <a:cs typeface="Arial" panose="020B0604020202020204" pitchFamily="34" charset="0"/>
              </a:rPr>
              <a:t>Sigurne kuće </a:t>
            </a:r>
            <a:r>
              <a:rPr lang="hr-HR" sz="1100" dirty="0">
                <a:latin typeface="Arial" panose="020B0604020202020204" pitchFamily="34" charset="0"/>
                <a:cs typeface="Arial" panose="020B0604020202020204" pitchFamily="34" charset="0"/>
              </a:rPr>
              <a:t>– do 31.12.2026.</a:t>
            </a:r>
            <a:endParaRPr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500"/>
              </a:spcAft>
              <a:buFont typeface="Arial" panose="020B0604020202020204" pitchFamily="34" charset="0"/>
              <a:buChar char="•"/>
              <a:defRPr sz="1050">
                <a:solidFill>
                  <a:srgbClr val="192330"/>
                </a:solidFill>
              </a:defRPr>
            </a:pPr>
            <a:r>
              <a:rPr lang="hr-HR" sz="1100" b="1" dirty="0">
                <a:latin typeface="Arial" panose="020B0604020202020204" pitchFamily="34" charset="0"/>
                <a:cs typeface="Arial" panose="020B0604020202020204" pitchFamily="34" charset="0"/>
              </a:rPr>
              <a:t>ITP – Integrirani teritorijalni program </a:t>
            </a:r>
            <a:r>
              <a:rPr lang="hr-HR" sz="1100" dirty="0">
                <a:latin typeface="Arial" panose="020B0604020202020204" pitchFamily="34" charset="0"/>
                <a:cs typeface="Arial" panose="020B0604020202020204" pitchFamily="34" charset="0"/>
              </a:rPr>
              <a:t>(EFRR i FTP)</a:t>
            </a:r>
          </a:p>
          <a:p>
            <a:pPr marL="685800" lvl="1" indent="-228600">
              <a:spcAft>
                <a:spcPts val="500"/>
              </a:spcAft>
              <a:buFont typeface="+mj-lt"/>
              <a:buAutoNum type="arabicPeriod"/>
              <a:defRPr sz="1050">
                <a:solidFill>
                  <a:srgbClr val="192330"/>
                </a:solidFill>
              </a:defRPr>
            </a:pPr>
            <a:r>
              <a:rPr lang="it-IT" sz="1100" b="1" dirty="0">
                <a:latin typeface="Arial" panose="020B0604020202020204" pitchFamily="34" charset="0"/>
                <a:cs typeface="Arial" panose="020B0604020202020204" pitchFamily="34" charset="0"/>
              </a:rPr>
              <a:t>Urbani </a:t>
            </a:r>
            <a:r>
              <a:rPr lang="it-IT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razvoj</a:t>
            </a:r>
            <a:r>
              <a:rPr lang="it-IT" sz="1100" b="1" dirty="0"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it-IT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otoci</a:t>
            </a:r>
            <a:r>
              <a:rPr lang="it-IT" sz="11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it-IT" sz="1100" dirty="0">
                <a:latin typeface="Arial" panose="020B0604020202020204" pitchFamily="34" charset="0"/>
                <a:cs typeface="Arial" panose="020B0604020202020204" pitchFamily="34" charset="0"/>
              </a:rPr>
              <a:t> 682,7 </a:t>
            </a:r>
            <a:r>
              <a:rPr lang="it-IT" sz="1100" dirty="0" err="1">
                <a:latin typeface="Arial" panose="020B0604020202020204" pitchFamily="34" charset="0"/>
                <a:cs typeface="Arial" panose="020B0604020202020204" pitchFamily="34" charset="0"/>
              </a:rPr>
              <a:t>milijuna</a:t>
            </a:r>
            <a:r>
              <a:rPr lang="it-IT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100" dirty="0" err="1">
                <a:latin typeface="Arial" panose="020B0604020202020204" pitchFamily="34" charset="0"/>
                <a:cs typeface="Arial" panose="020B0604020202020204" pitchFamily="34" charset="0"/>
              </a:rPr>
              <a:t>eura</a:t>
            </a:r>
            <a:endParaRPr lang="hr-HR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lvl="1" indent="-228600">
              <a:spcAft>
                <a:spcPts val="500"/>
              </a:spcAft>
              <a:buFont typeface="+mj-lt"/>
              <a:buAutoNum type="arabicPeriod"/>
              <a:defRPr sz="1050">
                <a:solidFill>
                  <a:srgbClr val="192330"/>
                </a:solidFill>
              </a:defRPr>
            </a:pPr>
            <a:r>
              <a:rPr lang="it-IT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Industrijska</a:t>
            </a:r>
            <a:r>
              <a:rPr lang="it-IT" sz="11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tranzicija</a:t>
            </a:r>
            <a:r>
              <a:rPr lang="it-IT" sz="11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it-IT" sz="1100" dirty="0">
                <a:latin typeface="Arial" panose="020B0604020202020204" pitchFamily="34" charset="0"/>
                <a:cs typeface="Arial" panose="020B0604020202020204" pitchFamily="34" charset="0"/>
              </a:rPr>
              <a:t> 554,7 </a:t>
            </a:r>
            <a:r>
              <a:rPr lang="it-IT" sz="1100" dirty="0" err="1">
                <a:latin typeface="Arial" panose="020B0604020202020204" pitchFamily="34" charset="0"/>
                <a:cs typeface="Arial" panose="020B0604020202020204" pitchFamily="34" charset="0"/>
              </a:rPr>
              <a:t>milijuna</a:t>
            </a:r>
            <a:r>
              <a:rPr lang="it-IT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100" dirty="0" err="1">
                <a:latin typeface="Arial" panose="020B0604020202020204" pitchFamily="34" charset="0"/>
                <a:cs typeface="Arial" panose="020B0604020202020204" pitchFamily="34" charset="0"/>
              </a:rPr>
              <a:t>eura</a:t>
            </a:r>
            <a:r>
              <a:rPr lang="hr-HR" sz="1100" dirty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hr-HR" sz="1100" b="1" dirty="0">
                <a:latin typeface="Arial" panose="020B0604020202020204" pitchFamily="34" charset="0"/>
                <a:cs typeface="Arial" panose="020B0604020202020204" pitchFamily="34" charset="0"/>
              </a:rPr>
              <a:t>Poduzetnička infrastruktura </a:t>
            </a:r>
            <a:r>
              <a:rPr lang="hr-HR" sz="1100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hr-HR" sz="1100" i="1" dirty="0">
                <a:latin typeface="Arial" panose="020B0604020202020204" pitchFamily="34" charset="0"/>
                <a:cs typeface="Arial" panose="020B0604020202020204" pitchFamily="34" charset="0"/>
              </a:rPr>
              <a:t>ITP - Jačanje regionalnog ekosustava za poduzetnike na potpomognutim i brdsko-planinskim područjima </a:t>
            </a:r>
            <a:r>
              <a:rPr lang="hr-HR" sz="1100" dirty="0">
                <a:latin typeface="Arial" panose="020B0604020202020204" pitchFamily="34" charset="0"/>
                <a:cs typeface="Arial" panose="020B0604020202020204" pitchFamily="34" charset="0"/>
              </a:rPr>
              <a:t>– 01.10-31.12.26</a:t>
            </a:r>
          </a:p>
          <a:p>
            <a:pPr marL="685800" lvl="1" indent="-228600">
              <a:spcAft>
                <a:spcPts val="500"/>
              </a:spcAft>
              <a:buFont typeface="+mj-lt"/>
              <a:buAutoNum type="arabicPeriod"/>
              <a:defRPr sz="1050">
                <a:solidFill>
                  <a:srgbClr val="192330"/>
                </a:solidFill>
              </a:defRPr>
            </a:pPr>
            <a:r>
              <a:rPr lang="it-IT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Pravedna</a:t>
            </a:r>
            <a:r>
              <a:rPr lang="it-IT" sz="11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tranzicija</a:t>
            </a:r>
            <a:r>
              <a:rPr lang="it-IT" sz="11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it-IT" sz="1100" dirty="0">
                <a:latin typeface="Arial" panose="020B0604020202020204" pitchFamily="34" charset="0"/>
                <a:cs typeface="Arial" panose="020B0604020202020204" pitchFamily="34" charset="0"/>
              </a:rPr>
              <a:t> 185,8 </a:t>
            </a:r>
            <a:r>
              <a:rPr lang="it-IT" sz="1100" dirty="0" err="1">
                <a:latin typeface="Arial" panose="020B0604020202020204" pitchFamily="34" charset="0"/>
                <a:cs typeface="Arial" panose="020B0604020202020204" pitchFamily="34" charset="0"/>
              </a:rPr>
              <a:t>milijuna</a:t>
            </a:r>
            <a:r>
              <a:rPr lang="it-IT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100" dirty="0" err="1">
                <a:latin typeface="Arial" panose="020B0604020202020204" pitchFamily="34" charset="0"/>
                <a:cs typeface="Arial" panose="020B0604020202020204" pitchFamily="34" charset="0"/>
              </a:rPr>
              <a:t>eura</a:t>
            </a:r>
            <a:r>
              <a:rPr lang="hr-HR" sz="1100" dirty="0">
                <a:latin typeface="Arial" panose="020B0604020202020204" pitchFamily="34" charset="0"/>
                <a:cs typeface="Arial" panose="020B0604020202020204" pitchFamily="34" charset="0"/>
              </a:rPr>
              <a:t> - program aktivan, ali nema općeg otvorenog poziva</a:t>
            </a:r>
          </a:p>
          <a:p>
            <a:pPr marL="685800" lvl="1" indent="-228600">
              <a:spcAft>
                <a:spcPts val="500"/>
              </a:spcAft>
              <a:buFont typeface="+mj-lt"/>
              <a:buAutoNum type="arabicPeriod"/>
              <a:defRPr sz="1050">
                <a:solidFill>
                  <a:srgbClr val="192330"/>
                </a:solidFill>
              </a:defRPr>
            </a:pPr>
            <a:r>
              <a:rPr lang="hr-HR" sz="1100" b="1" dirty="0">
                <a:latin typeface="Arial" panose="020B0604020202020204" pitchFamily="34" charset="0"/>
                <a:cs typeface="Arial" panose="020B0604020202020204" pitchFamily="34" charset="0"/>
              </a:rPr>
              <a:t>Gradski promet:</a:t>
            </a:r>
            <a:r>
              <a:rPr lang="hr-HR" sz="1100" dirty="0">
                <a:latin typeface="Arial" panose="020B0604020202020204" pitchFamily="34" charset="0"/>
                <a:cs typeface="Arial" panose="020B0604020202020204" pitchFamily="34" charset="0"/>
              </a:rPr>
              <a:t> 146,5 milijuna eur</a:t>
            </a:r>
          </a:p>
          <a:p>
            <a:pPr marL="285750" indent="-285750">
              <a:spcAft>
                <a:spcPts val="500"/>
              </a:spcAft>
              <a:buFont typeface="Arial" panose="020B0604020202020204" pitchFamily="34" charset="0"/>
              <a:buChar char="•"/>
              <a:defRPr sz="1050">
                <a:solidFill>
                  <a:srgbClr val="192330"/>
                </a:solidFill>
              </a:defRPr>
            </a:pPr>
            <a:endParaRPr sz="1300" dirty="0">
              <a:latin typeface="Open Sans"/>
            </a:endParaRPr>
          </a:p>
        </p:txBody>
      </p:sp>
      <p:sp>
        <p:nvSpPr>
          <p:cNvPr id="24" name="TextBox 6">
            <a:extLst>
              <a:ext uri="{FF2B5EF4-FFF2-40B4-BE49-F238E27FC236}">
                <a16:creationId xmlns:a16="http://schemas.microsoft.com/office/drawing/2014/main" id="{92697056-C941-4DB1-A6F6-7CA45BBBDB17}"/>
              </a:ext>
            </a:extLst>
          </p:cNvPr>
          <p:cNvSpPr txBox="1"/>
          <p:nvPr/>
        </p:nvSpPr>
        <p:spPr>
          <a:xfrm>
            <a:off x="804671" y="1435607"/>
            <a:ext cx="1272143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0A2A52"/>
                </a:solidFill>
              </a:defRPr>
            </a:pPr>
            <a:r>
              <a:rPr dirty="0"/>
              <a:t>JLS / ŽUPANIJE</a:t>
            </a:r>
            <a:endParaRPr lang="hr-H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A2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Open San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94360" y="292608"/>
            <a:ext cx="553427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0A2A52"/>
                </a:solidFill>
              </a:defRPr>
            </a:pPr>
            <a:r>
              <a:rPr sz="2400" dirty="0">
                <a:latin typeface="Open Sans"/>
              </a:rPr>
              <a:t>JLS I ŽUPANIJE – ŠTO JE AKTUALNO?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804672"/>
            <a:ext cx="4985211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5C6878"/>
                </a:solidFill>
              </a:defRPr>
            </a:pPr>
            <a:r>
              <a:rPr sz="1600" dirty="0" err="1"/>
              <a:t>Najrelevantnije</a:t>
            </a:r>
            <a:r>
              <a:rPr sz="1600" dirty="0"/>
              <a:t> </a:t>
            </a:r>
            <a:r>
              <a:rPr sz="1600" dirty="0" err="1"/>
              <a:t>prilike</a:t>
            </a:r>
            <a:r>
              <a:rPr sz="1600" dirty="0"/>
              <a:t> za </a:t>
            </a:r>
            <a:r>
              <a:rPr sz="1600" dirty="0" err="1"/>
              <a:t>lokalnu</a:t>
            </a:r>
            <a:r>
              <a:rPr sz="1600" dirty="0"/>
              <a:t> </a:t>
            </a:r>
            <a:r>
              <a:rPr sz="1600" dirty="0" err="1"/>
              <a:t>i</a:t>
            </a:r>
            <a:r>
              <a:rPr sz="1600" dirty="0"/>
              <a:t> </a:t>
            </a:r>
            <a:r>
              <a:rPr sz="1600" dirty="0" err="1"/>
              <a:t>regionalnu</a:t>
            </a:r>
            <a:r>
              <a:rPr sz="1600" dirty="0"/>
              <a:t> </a:t>
            </a:r>
            <a:r>
              <a:rPr sz="1600" dirty="0" err="1"/>
              <a:t>samoupravu</a:t>
            </a:r>
            <a:endParaRPr sz="1600" dirty="0"/>
          </a:p>
        </p:txBody>
      </p:sp>
      <p:sp>
        <p:nvSpPr>
          <p:cNvPr id="5" name="Rounded Rectangle 4"/>
          <p:cNvSpPr/>
          <p:nvPr/>
        </p:nvSpPr>
        <p:spPr>
          <a:xfrm>
            <a:off x="640080" y="1234440"/>
            <a:ext cx="5394960" cy="2057400"/>
          </a:xfrm>
          <a:prstGeom prst="roundRect">
            <a:avLst/>
          </a:prstGeom>
          <a:noFill/>
        </p:spPr>
        <p:txBody>
          <a:bodyPr wrap="none">
            <a:spAutoFit/>
          </a:bodyPr>
          <a:lstStyle/>
          <a:p>
            <a:endParaRPr sz="1400" b="1">
              <a:solidFill>
                <a:srgbClr val="0A2A5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40080" y="1234440"/>
            <a:ext cx="54864" cy="2057400"/>
          </a:xfrm>
          <a:prstGeom prst="rect">
            <a:avLst/>
          </a:prstGeom>
          <a:solidFill>
            <a:srgbClr val="BE6B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Open Sans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217920" y="1234440"/>
            <a:ext cx="5349240" cy="2057400"/>
          </a:xfrm>
          <a:prstGeom prst="roundRect">
            <a:avLst/>
          </a:prstGeom>
          <a:solidFill>
            <a:srgbClr val="F4F7FA"/>
          </a:solidFill>
          <a:ln>
            <a:solidFill>
              <a:srgbClr val="DE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Open San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217920" y="1234440"/>
            <a:ext cx="54864" cy="2057400"/>
          </a:xfrm>
          <a:prstGeom prst="rect">
            <a:avLst/>
          </a:prstGeom>
          <a:solidFill>
            <a:srgbClr val="2675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Open San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55664" y="1382912"/>
            <a:ext cx="4100418" cy="4693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0A2A52"/>
                </a:solidFill>
              </a:defRPr>
            </a:pPr>
            <a:r>
              <a:rPr dirty="0">
                <a:latin typeface="Open Sans"/>
              </a:rPr>
              <a:t>2  REGIONALNI EKOSUSTAV ZA PODUZETNIKE</a:t>
            </a:r>
          </a:p>
          <a:p>
            <a:pPr>
              <a:defRPr sz="950" b="1">
                <a:solidFill>
                  <a:srgbClr val="26754A"/>
                </a:solidFill>
              </a:defRPr>
            </a:pPr>
            <a:r>
              <a:rPr sz="1050" dirty="0">
                <a:latin typeface="Open Sans"/>
              </a:rPr>
              <a:t>OTVARA SE 1. LISTOPADA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82512" y="1892808"/>
            <a:ext cx="5029200" cy="12080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050">
                <a:solidFill>
                  <a:srgbClr val="192330"/>
                </a:solidFill>
              </a:defRPr>
            </a:pPr>
            <a:r>
              <a:rPr sz="1200" dirty="0">
                <a:latin typeface="Open Sans"/>
              </a:rPr>
              <a:t>IP.1.2.06 • </a:t>
            </a:r>
            <a:r>
              <a:rPr sz="1200" dirty="0" err="1">
                <a:latin typeface="Open Sans"/>
              </a:rPr>
              <a:t>Integrirani</a:t>
            </a:r>
            <a:r>
              <a:rPr sz="1200" dirty="0">
                <a:latin typeface="Open Sans"/>
              </a:rPr>
              <a:t> </a:t>
            </a:r>
            <a:r>
              <a:rPr sz="1200" dirty="0" err="1">
                <a:latin typeface="Open Sans"/>
              </a:rPr>
              <a:t>teritorijalni</a:t>
            </a:r>
            <a:r>
              <a:rPr sz="1200" dirty="0">
                <a:latin typeface="Open Sans"/>
              </a:rPr>
              <a:t> program</a:t>
            </a:r>
          </a:p>
          <a:p>
            <a:pPr>
              <a:spcAft>
                <a:spcPts val="500"/>
              </a:spcAft>
              <a:defRPr sz="1050">
                <a:solidFill>
                  <a:srgbClr val="192330"/>
                </a:solidFill>
              </a:defRPr>
            </a:pPr>
            <a:r>
              <a:rPr sz="1200" dirty="0" err="1">
                <a:latin typeface="Open Sans"/>
              </a:rPr>
              <a:t>Poduzetnička</a:t>
            </a:r>
            <a:r>
              <a:rPr sz="1200" dirty="0">
                <a:latin typeface="Open Sans"/>
              </a:rPr>
              <a:t> </a:t>
            </a:r>
            <a:r>
              <a:rPr sz="1200" dirty="0" err="1">
                <a:latin typeface="Open Sans"/>
              </a:rPr>
              <a:t>infrastruktura</a:t>
            </a:r>
            <a:r>
              <a:rPr sz="1200" dirty="0">
                <a:latin typeface="Open Sans"/>
              </a:rPr>
              <a:t> </a:t>
            </a:r>
            <a:r>
              <a:rPr sz="1200" dirty="0" err="1">
                <a:latin typeface="Open Sans"/>
              </a:rPr>
              <a:t>na</a:t>
            </a:r>
            <a:r>
              <a:rPr sz="1200" dirty="0">
                <a:latin typeface="Open Sans"/>
              </a:rPr>
              <a:t> </a:t>
            </a:r>
            <a:r>
              <a:rPr sz="1200" dirty="0" err="1">
                <a:latin typeface="Open Sans"/>
              </a:rPr>
              <a:t>potpomognutim</a:t>
            </a:r>
            <a:r>
              <a:rPr sz="1200" dirty="0">
                <a:latin typeface="Open Sans"/>
              </a:rPr>
              <a:t> </a:t>
            </a:r>
            <a:r>
              <a:rPr sz="1200" dirty="0" err="1">
                <a:latin typeface="Open Sans"/>
              </a:rPr>
              <a:t>i</a:t>
            </a:r>
            <a:r>
              <a:rPr sz="1200" dirty="0">
                <a:latin typeface="Open Sans"/>
              </a:rPr>
              <a:t> </a:t>
            </a:r>
            <a:r>
              <a:rPr sz="1200" dirty="0" err="1">
                <a:latin typeface="Open Sans"/>
              </a:rPr>
              <a:t>brdsko-planinskim</a:t>
            </a:r>
            <a:r>
              <a:rPr sz="1200" dirty="0">
                <a:latin typeface="Open Sans"/>
              </a:rPr>
              <a:t> </a:t>
            </a:r>
            <a:r>
              <a:rPr sz="1200" dirty="0" err="1">
                <a:latin typeface="Open Sans"/>
              </a:rPr>
              <a:t>područjima</a:t>
            </a:r>
            <a:endParaRPr sz="1200" dirty="0">
              <a:latin typeface="Open Sans"/>
            </a:endParaRPr>
          </a:p>
          <a:p>
            <a:pPr>
              <a:spcAft>
                <a:spcPts val="500"/>
              </a:spcAft>
              <a:defRPr sz="1050">
                <a:solidFill>
                  <a:srgbClr val="192330"/>
                </a:solidFill>
              </a:defRPr>
            </a:pPr>
            <a:r>
              <a:rPr sz="1200" dirty="0" err="1">
                <a:latin typeface="Open Sans"/>
              </a:rPr>
              <a:t>Alokacija</a:t>
            </a:r>
            <a:r>
              <a:rPr sz="1200" dirty="0">
                <a:latin typeface="Open Sans"/>
              </a:rPr>
              <a:t>: 66 mil. €</a:t>
            </a:r>
          </a:p>
          <a:p>
            <a:pPr>
              <a:spcAft>
                <a:spcPts val="500"/>
              </a:spcAft>
              <a:defRPr sz="1050">
                <a:solidFill>
                  <a:srgbClr val="192330"/>
                </a:solidFill>
              </a:defRPr>
            </a:pPr>
            <a:r>
              <a:rPr sz="1200" dirty="0" err="1">
                <a:latin typeface="Open Sans"/>
              </a:rPr>
              <a:t>Prijave</a:t>
            </a:r>
            <a:r>
              <a:rPr sz="1200" dirty="0">
                <a:latin typeface="Open Sans"/>
              </a:rPr>
              <a:t>: 1. 10. – 31. 12. 2026.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520440"/>
            <a:ext cx="5394960" cy="1965960"/>
          </a:xfrm>
          <a:prstGeom prst="roundRect">
            <a:avLst/>
          </a:prstGeom>
          <a:solidFill>
            <a:srgbClr val="F4F7FA"/>
          </a:solidFill>
          <a:ln>
            <a:solidFill>
              <a:srgbClr val="DE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Open San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40080" y="3520440"/>
            <a:ext cx="54864" cy="1965960"/>
          </a:xfrm>
          <a:prstGeom prst="rect">
            <a:avLst/>
          </a:prstGeom>
          <a:solidFill>
            <a:srgbClr val="C697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Open San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04671" y="3630168"/>
            <a:ext cx="3498778" cy="4693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0A2A52"/>
                </a:solidFill>
              </a:defRPr>
            </a:pPr>
            <a:r>
              <a:rPr>
                <a:latin typeface="Open Sans"/>
              </a:rPr>
              <a:t>3  SIGURNE KUĆE / SOCIJALNE USLUGE</a:t>
            </a:r>
          </a:p>
          <a:p>
            <a:pPr>
              <a:defRPr sz="950" b="1">
                <a:solidFill>
                  <a:srgbClr val="C6973A"/>
                </a:solidFill>
              </a:defRPr>
            </a:pPr>
            <a:r>
              <a:rPr sz="1050">
                <a:latin typeface="Open Sans"/>
              </a:rPr>
              <a:t>ZA PRIHVATLJIVE PRUŽATELJE / USTANOVE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4671" y="4178808"/>
            <a:ext cx="5074920" cy="10233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050">
                <a:solidFill>
                  <a:srgbClr val="192330"/>
                </a:solidFill>
              </a:defRPr>
            </a:pPr>
            <a:r>
              <a:rPr sz="1200" dirty="0">
                <a:latin typeface="Open Sans"/>
              </a:rPr>
              <a:t>SF.3.4.08.12 • ESF+</a:t>
            </a:r>
          </a:p>
          <a:p>
            <a:pPr>
              <a:spcAft>
                <a:spcPts val="500"/>
              </a:spcAft>
              <a:defRPr sz="1050">
                <a:solidFill>
                  <a:srgbClr val="192330"/>
                </a:solidFill>
              </a:defRPr>
            </a:pPr>
            <a:r>
              <a:rPr sz="1200" dirty="0" err="1">
                <a:latin typeface="Open Sans"/>
              </a:rPr>
              <a:t>Jačanje</a:t>
            </a:r>
            <a:r>
              <a:rPr sz="1200" dirty="0">
                <a:latin typeface="Open Sans"/>
              </a:rPr>
              <a:t> </a:t>
            </a:r>
            <a:r>
              <a:rPr sz="1200" dirty="0" err="1">
                <a:latin typeface="Open Sans"/>
              </a:rPr>
              <a:t>podrške</a:t>
            </a:r>
            <a:r>
              <a:rPr sz="1200" dirty="0">
                <a:latin typeface="Open Sans"/>
              </a:rPr>
              <a:t> </a:t>
            </a:r>
            <a:r>
              <a:rPr sz="1200" dirty="0" err="1">
                <a:latin typeface="Open Sans"/>
              </a:rPr>
              <a:t>žrtvama</a:t>
            </a:r>
            <a:r>
              <a:rPr sz="1200" dirty="0">
                <a:latin typeface="Open Sans"/>
              </a:rPr>
              <a:t> </a:t>
            </a:r>
            <a:r>
              <a:rPr sz="1200" dirty="0" err="1">
                <a:latin typeface="Open Sans"/>
              </a:rPr>
              <a:t>nasilja</a:t>
            </a:r>
            <a:r>
              <a:rPr sz="1200" dirty="0">
                <a:latin typeface="Open Sans"/>
              </a:rPr>
              <a:t>, </a:t>
            </a:r>
            <a:r>
              <a:rPr sz="1200" dirty="0" err="1">
                <a:latin typeface="Open Sans"/>
              </a:rPr>
              <a:t>reintegracija</a:t>
            </a:r>
            <a:r>
              <a:rPr sz="1200" dirty="0">
                <a:latin typeface="Open Sans"/>
              </a:rPr>
              <a:t> </a:t>
            </a:r>
            <a:r>
              <a:rPr sz="1200" dirty="0" err="1">
                <a:latin typeface="Open Sans"/>
              </a:rPr>
              <a:t>i</a:t>
            </a:r>
            <a:r>
              <a:rPr sz="1200" dirty="0">
                <a:latin typeface="Open Sans"/>
              </a:rPr>
              <a:t> </a:t>
            </a:r>
            <a:r>
              <a:rPr sz="1200" dirty="0" err="1">
                <a:latin typeface="Open Sans"/>
              </a:rPr>
              <a:t>postkrizna</a:t>
            </a:r>
            <a:r>
              <a:rPr sz="1200" dirty="0">
                <a:latin typeface="Open Sans"/>
              </a:rPr>
              <a:t> </a:t>
            </a:r>
            <a:r>
              <a:rPr sz="1200" dirty="0" err="1">
                <a:latin typeface="Open Sans"/>
              </a:rPr>
              <a:t>podrška</a:t>
            </a:r>
            <a:endParaRPr sz="1200" dirty="0">
              <a:latin typeface="Open Sans"/>
            </a:endParaRPr>
          </a:p>
          <a:p>
            <a:pPr>
              <a:spcAft>
                <a:spcPts val="500"/>
              </a:spcAft>
              <a:defRPr sz="1050">
                <a:solidFill>
                  <a:srgbClr val="192330"/>
                </a:solidFill>
              </a:defRPr>
            </a:pPr>
            <a:r>
              <a:rPr sz="1200" dirty="0" err="1">
                <a:latin typeface="Open Sans"/>
              </a:rPr>
              <a:t>Alokacija</a:t>
            </a:r>
            <a:r>
              <a:rPr sz="1200" dirty="0">
                <a:latin typeface="Open Sans"/>
              </a:rPr>
              <a:t>: 9,7 mil. € • do 100% </a:t>
            </a:r>
            <a:r>
              <a:rPr sz="1200" dirty="0" err="1">
                <a:latin typeface="Open Sans"/>
              </a:rPr>
              <a:t>prihvatljivih</a:t>
            </a:r>
            <a:r>
              <a:rPr sz="1200" dirty="0">
                <a:latin typeface="Open Sans"/>
              </a:rPr>
              <a:t> </a:t>
            </a:r>
            <a:r>
              <a:rPr sz="1200" dirty="0" err="1">
                <a:latin typeface="Open Sans"/>
              </a:rPr>
              <a:t>troškova</a:t>
            </a:r>
            <a:endParaRPr sz="1200" dirty="0">
              <a:latin typeface="Open Sans"/>
            </a:endParaRPr>
          </a:p>
          <a:p>
            <a:pPr>
              <a:spcAft>
                <a:spcPts val="500"/>
              </a:spcAft>
              <a:defRPr sz="1050">
                <a:solidFill>
                  <a:srgbClr val="192330"/>
                </a:solidFill>
              </a:defRPr>
            </a:pPr>
            <a:r>
              <a:rPr sz="1200" dirty="0" err="1">
                <a:latin typeface="Open Sans"/>
              </a:rPr>
              <a:t>Rok</a:t>
            </a:r>
            <a:r>
              <a:rPr sz="1200" dirty="0">
                <a:latin typeface="Open Sans"/>
              </a:rPr>
              <a:t>: 31. 12. 2026. • </a:t>
            </a:r>
            <a:r>
              <a:rPr sz="1200" dirty="0" err="1">
                <a:latin typeface="Open Sans"/>
              </a:rPr>
              <a:t>ograničeni</a:t>
            </a:r>
            <a:r>
              <a:rPr sz="1200" dirty="0">
                <a:latin typeface="Open Sans"/>
              </a:rPr>
              <a:t> </a:t>
            </a:r>
            <a:r>
              <a:rPr sz="1200" dirty="0" err="1">
                <a:latin typeface="Open Sans"/>
              </a:rPr>
              <a:t>poziv</a:t>
            </a:r>
            <a:endParaRPr sz="1200" dirty="0">
              <a:latin typeface="Open Sans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6217920" y="3520440"/>
            <a:ext cx="5349240" cy="1965960"/>
          </a:xfrm>
          <a:prstGeom prst="roundRect">
            <a:avLst/>
          </a:prstGeom>
          <a:solidFill>
            <a:srgbClr val="F4F7FA"/>
          </a:solidFill>
          <a:ln>
            <a:solidFill>
              <a:srgbClr val="DE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Open San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217920" y="3520440"/>
            <a:ext cx="54864" cy="1965960"/>
          </a:xfrm>
          <a:prstGeom prst="rect">
            <a:avLst/>
          </a:prstGeom>
          <a:solidFill>
            <a:srgbClr val="0A2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Open San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382512" y="3630168"/>
            <a:ext cx="3066865" cy="4693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0A2A52"/>
                </a:solidFill>
              </a:defRPr>
            </a:pPr>
            <a:r>
              <a:rPr>
                <a:latin typeface="Open Sans"/>
              </a:rPr>
              <a:t>ŠTO JLS TREBA NAPRAVITI SADA?</a:t>
            </a:r>
          </a:p>
          <a:p>
            <a:pPr>
              <a:defRPr sz="950" b="1">
                <a:solidFill>
                  <a:srgbClr val="0A2A52"/>
                </a:solidFill>
              </a:defRPr>
            </a:pPr>
            <a:r>
              <a:rPr sz="1050">
                <a:latin typeface="Open Sans"/>
              </a:rPr>
              <a:t>OPERATIVNI PRIORITET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82512" y="4178808"/>
            <a:ext cx="5029200" cy="95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050">
                <a:solidFill>
                  <a:srgbClr val="192330"/>
                </a:solidFill>
              </a:defRPr>
            </a:pPr>
            <a:r>
              <a:rPr sz="1200">
                <a:latin typeface="Open Sans"/>
              </a:rPr>
              <a:t>Provjeriti portfelj spremnih projekata i vlasničko-pravne uvjete.</a:t>
            </a:r>
          </a:p>
          <a:p>
            <a:pPr>
              <a:spcAft>
                <a:spcPts val="500"/>
              </a:spcAft>
              <a:defRPr sz="1050">
                <a:solidFill>
                  <a:srgbClr val="192330"/>
                </a:solidFill>
              </a:defRPr>
            </a:pPr>
            <a:r>
              <a:rPr sz="1200">
                <a:latin typeface="Open Sans"/>
              </a:rPr>
              <a:t>Odvojiti projekte koji mogu u 2021.–2027. od pipelinea za 2028.–2034.</a:t>
            </a:r>
          </a:p>
          <a:p>
            <a:pPr>
              <a:spcAft>
                <a:spcPts val="500"/>
              </a:spcAft>
              <a:defRPr sz="1050">
                <a:solidFill>
                  <a:srgbClr val="192330"/>
                </a:solidFill>
              </a:defRPr>
            </a:pPr>
            <a:r>
              <a:rPr sz="1200">
                <a:latin typeface="Open Sans"/>
              </a:rPr>
              <a:t>Za pozive u trajnom modalitetu ne čekati krajnji rok – omotnica se može iscrpiti.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94360" y="6473952"/>
            <a:ext cx="5565947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5C6878"/>
                </a:solidFill>
              </a:defRPr>
            </a:pPr>
            <a:r>
              <a:rPr sz="900" dirty="0" err="1">
                <a:latin typeface="Open Sans"/>
              </a:rPr>
              <a:t>Službeni</a:t>
            </a:r>
            <a:r>
              <a:rPr sz="900" dirty="0">
                <a:latin typeface="Open Sans"/>
              </a:rPr>
              <a:t> </a:t>
            </a:r>
            <a:r>
              <a:rPr sz="900" dirty="0" err="1">
                <a:latin typeface="Open Sans"/>
              </a:rPr>
              <a:t>izvori</a:t>
            </a:r>
            <a:r>
              <a:rPr sz="900" dirty="0">
                <a:latin typeface="Open Sans"/>
              </a:rPr>
              <a:t>: fondovieu.gov.hr – NPOO </a:t>
            </a:r>
            <a:r>
              <a:rPr sz="900" dirty="0" err="1">
                <a:latin typeface="Open Sans"/>
              </a:rPr>
              <a:t>školska</a:t>
            </a:r>
            <a:r>
              <a:rPr sz="900" dirty="0">
                <a:latin typeface="Open Sans"/>
              </a:rPr>
              <a:t> </a:t>
            </a:r>
            <a:r>
              <a:rPr sz="900" dirty="0" err="1">
                <a:latin typeface="Open Sans"/>
              </a:rPr>
              <a:t>infrastruktura</a:t>
            </a:r>
            <a:r>
              <a:rPr sz="900" dirty="0">
                <a:latin typeface="Open Sans"/>
              </a:rPr>
              <a:t>; eufondovi.gov.hr – IP.1.2.06 </a:t>
            </a:r>
            <a:r>
              <a:rPr sz="900" dirty="0" err="1">
                <a:latin typeface="Open Sans"/>
              </a:rPr>
              <a:t>i</a:t>
            </a:r>
            <a:r>
              <a:rPr sz="900" dirty="0">
                <a:latin typeface="Open Sans"/>
              </a:rPr>
              <a:t> SF.3.4.08.12.</a:t>
            </a:r>
          </a:p>
        </p:txBody>
      </p:sp>
      <p:sp>
        <p:nvSpPr>
          <p:cNvPr id="23" name="Rounded Rectangle 8">
            <a:extLst>
              <a:ext uri="{FF2B5EF4-FFF2-40B4-BE49-F238E27FC236}">
                <a16:creationId xmlns:a16="http://schemas.microsoft.com/office/drawing/2014/main" id="{900DC856-6EBB-4170-A39B-73F189D1E9F9}"/>
              </a:ext>
            </a:extLst>
          </p:cNvPr>
          <p:cNvSpPr/>
          <p:nvPr/>
        </p:nvSpPr>
        <p:spPr>
          <a:xfrm>
            <a:off x="713232" y="1223127"/>
            <a:ext cx="5349240" cy="2057400"/>
          </a:xfrm>
          <a:prstGeom prst="roundRect">
            <a:avLst/>
          </a:prstGeom>
          <a:solidFill>
            <a:srgbClr val="F4F7FA"/>
          </a:solidFill>
          <a:ln>
            <a:solidFill>
              <a:srgbClr val="DE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Open Sans"/>
            </a:endParaRPr>
          </a:p>
        </p:txBody>
      </p:sp>
      <p:sp>
        <p:nvSpPr>
          <p:cNvPr id="24" name="TextBox 7">
            <a:extLst>
              <a:ext uri="{FF2B5EF4-FFF2-40B4-BE49-F238E27FC236}">
                <a16:creationId xmlns:a16="http://schemas.microsoft.com/office/drawing/2014/main" id="{EED08B9E-9C80-42C4-8082-51BABBBD0814}"/>
              </a:ext>
            </a:extLst>
          </p:cNvPr>
          <p:cNvSpPr txBox="1"/>
          <p:nvPr/>
        </p:nvSpPr>
        <p:spPr>
          <a:xfrm>
            <a:off x="824036" y="1731226"/>
            <a:ext cx="5074920" cy="14568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050">
                <a:solidFill>
                  <a:srgbClr val="192330"/>
                </a:solidFill>
              </a:defRPr>
            </a:pPr>
            <a:r>
              <a:rPr lang="hr-HR" sz="1200" dirty="0" err="1">
                <a:ea typeface="Open Sans"/>
              </a:rPr>
              <a:t>Interreg</a:t>
            </a:r>
            <a:r>
              <a:rPr lang="hr-HR" sz="1200" dirty="0">
                <a:ea typeface="Open Sans"/>
              </a:rPr>
              <a:t> Euro-MED 2021.–2027</a:t>
            </a:r>
          </a:p>
          <a:p>
            <a:pPr>
              <a:spcAft>
                <a:spcPts val="500"/>
              </a:spcAft>
              <a:defRPr sz="1050">
                <a:solidFill>
                  <a:srgbClr val="192330"/>
                </a:solidFill>
              </a:defRPr>
            </a:pPr>
            <a:r>
              <a:rPr sz="1200" dirty="0" err="1">
                <a:latin typeface="Open Sans"/>
                <a:ea typeface="Open Sans"/>
              </a:rPr>
              <a:t>Prijavitelji</a:t>
            </a:r>
            <a:r>
              <a:rPr sz="1200" dirty="0">
                <a:latin typeface="Open Sans"/>
                <a:ea typeface="Open Sans"/>
              </a:rPr>
              <a:t>: </a:t>
            </a:r>
            <a:r>
              <a:rPr lang="hr-HR" sz="1200" dirty="0">
                <a:latin typeface="Open Sans"/>
                <a:ea typeface="Open Sans"/>
              </a:rPr>
              <a:t>javni i privatni subjekti</a:t>
            </a:r>
            <a:endParaRPr sz="1200" dirty="0">
              <a:latin typeface="Open Sans"/>
              <a:ea typeface="Open Sans"/>
            </a:endParaRPr>
          </a:p>
          <a:p>
            <a:pPr>
              <a:spcAft>
                <a:spcPts val="500"/>
              </a:spcAft>
              <a:defRPr sz="1050">
                <a:solidFill>
                  <a:srgbClr val="192330"/>
                </a:solidFill>
              </a:defRPr>
            </a:pPr>
            <a:r>
              <a:rPr lang="hr-HR" sz="1200" dirty="0">
                <a:ea typeface="Open Sans"/>
              </a:rPr>
              <a:t>Teritorijalna otpornost – zelena područja, održivo gospodarstvo i prirodna baština</a:t>
            </a:r>
          </a:p>
          <a:p>
            <a:pPr>
              <a:spcAft>
                <a:spcPts val="500"/>
              </a:spcAft>
              <a:defRPr sz="1050">
                <a:solidFill>
                  <a:srgbClr val="192330"/>
                </a:solidFill>
              </a:defRPr>
            </a:pPr>
            <a:r>
              <a:rPr lang="fr-FR" sz="1200" dirty="0">
                <a:ea typeface="Open Sans"/>
              </a:rPr>
              <a:t>Prijave: 1. 10. – 13. 11. 2026.</a:t>
            </a:r>
            <a:endParaRPr lang="hr-HR" sz="1200" dirty="0">
              <a:ea typeface="Open Sans"/>
            </a:endParaRPr>
          </a:p>
          <a:p>
            <a:pPr>
              <a:spcAft>
                <a:spcPts val="500"/>
              </a:spcAft>
              <a:defRPr sz="1050">
                <a:solidFill>
                  <a:srgbClr val="192330"/>
                </a:solidFill>
              </a:defRPr>
            </a:pPr>
            <a:r>
              <a:rPr lang="hr-HR" sz="1200" dirty="0">
                <a:ea typeface="Open Sans"/>
              </a:rPr>
              <a:t>najmanje 5 partnera iz programskog područja</a:t>
            </a:r>
            <a:endParaRPr sz="1200" dirty="0">
              <a:latin typeface="Open Sans"/>
              <a:ea typeface="Open Sans"/>
            </a:endParaRPr>
          </a:p>
        </p:txBody>
      </p:sp>
      <p:sp>
        <p:nvSpPr>
          <p:cNvPr id="25" name="TextBox 6">
            <a:extLst>
              <a:ext uri="{FF2B5EF4-FFF2-40B4-BE49-F238E27FC236}">
                <a16:creationId xmlns:a16="http://schemas.microsoft.com/office/drawing/2014/main" id="{5EBBE8E0-46AC-4CD6-A5B4-62C7679DF340}"/>
              </a:ext>
            </a:extLst>
          </p:cNvPr>
          <p:cNvSpPr txBox="1"/>
          <p:nvPr/>
        </p:nvSpPr>
        <p:spPr>
          <a:xfrm>
            <a:off x="804672" y="1344168"/>
            <a:ext cx="2559803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 sz="1400" b="1">
                <a:solidFill>
                  <a:srgbClr val="0A2A52"/>
                </a:solidFill>
                <a:latin typeface="Open Sans"/>
              </a:defRPr>
            </a:lvl1pPr>
          </a:lstStyle>
          <a:p>
            <a:r>
              <a:rPr dirty="0"/>
              <a:t>1  </a:t>
            </a:r>
            <a:r>
              <a:rPr lang="hr-HR" dirty="0" err="1"/>
              <a:t>Interreg</a:t>
            </a:r>
            <a:r>
              <a:rPr lang="hr-HR" dirty="0"/>
              <a:t> Euro-MED Call 8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A2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292608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 sz="2400" b="1">
                <a:solidFill>
                  <a:srgbClr val="0A2A52"/>
                </a:solidFill>
                <a:latin typeface="Open Sans"/>
              </a:defRPr>
            </a:lvl1pPr>
          </a:lstStyle>
          <a:p>
            <a:r>
              <a:t>MSP – JOŠ POSTOJE KONKRETNE PRILIKE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804672"/>
            <a:ext cx="5884368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5C6878"/>
                </a:solidFill>
              </a:defRPr>
            </a:pPr>
            <a:r>
              <a:rPr sz="1600" dirty="0" err="1">
                <a:ea typeface="Open Sans"/>
              </a:rPr>
              <a:t>Fokus</a:t>
            </a:r>
            <a:r>
              <a:rPr sz="1600" dirty="0">
                <a:ea typeface="Open Sans"/>
              </a:rPr>
              <a:t> </a:t>
            </a:r>
            <a:r>
              <a:rPr sz="1600" dirty="0" err="1">
                <a:ea typeface="Open Sans"/>
              </a:rPr>
              <a:t>na</a:t>
            </a:r>
            <a:r>
              <a:rPr sz="1600" dirty="0">
                <a:ea typeface="Open Sans"/>
              </a:rPr>
              <a:t> </a:t>
            </a:r>
            <a:r>
              <a:rPr sz="1600" dirty="0" err="1">
                <a:ea typeface="Open Sans"/>
              </a:rPr>
              <a:t>inovacije</a:t>
            </a:r>
            <a:r>
              <a:rPr sz="1600" dirty="0">
                <a:ea typeface="Open Sans"/>
              </a:rPr>
              <a:t>, </a:t>
            </a:r>
            <a:r>
              <a:rPr sz="1600" dirty="0" err="1">
                <a:ea typeface="Open Sans"/>
              </a:rPr>
              <a:t>komercijalizaciju</a:t>
            </a:r>
            <a:r>
              <a:rPr sz="1600" dirty="0">
                <a:ea typeface="Open Sans"/>
              </a:rPr>
              <a:t> </a:t>
            </a:r>
            <a:r>
              <a:rPr sz="1600" dirty="0" err="1">
                <a:ea typeface="Open Sans"/>
              </a:rPr>
              <a:t>i</a:t>
            </a:r>
            <a:r>
              <a:rPr sz="1600" dirty="0">
                <a:ea typeface="Open Sans"/>
              </a:rPr>
              <a:t> </a:t>
            </a:r>
            <a:r>
              <a:rPr sz="1600" dirty="0" err="1">
                <a:ea typeface="Open Sans"/>
              </a:rPr>
              <a:t>izlazak</a:t>
            </a:r>
            <a:r>
              <a:rPr sz="1600" dirty="0">
                <a:ea typeface="Open Sans"/>
              </a:rPr>
              <a:t> </a:t>
            </a:r>
            <a:r>
              <a:rPr sz="1600" dirty="0" err="1">
                <a:ea typeface="Open Sans"/>
              </a:rPr>
              <a:t>na</a:t>
            </a:r>
            <a:r>
              <a:rPr sz="1600" dirty="0">
                <a:ea typeface="Open Sans"/>
              </a:rPr>
              <a:t> </a:t>
            </a:r>
            <a:r>
              <a:rPr sz="1600" dirty="0" err="1">
                <a:ea typeface="Open Sans"/>
              </a:rPr>
              <a:t>međunarodna</a:t>
            </a:r>
            <a:r>
              <a:rPr sz="1600" dirty="0">
                <a:ea typeface="Open Sans"/>
              </a:rPr>
              <a:t> </a:t>
            </a:r>
            <a:r>
              <a:rPr sz="1600" dirty="0" err="1">
                <a:ea typeface="Open Sans"/>
              </a:rPr>
              <a:t>tržišta</a:t>
            </a:r>
            <a:endParaRPr sz="1600" dirty="0">
              <a:ea typeface="Open Sans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40080" y="1234440"/>
            <a:ext cx="5394960" cy="2148840"/>
          </a:xfrm>
          <a:prstGeom prst="roundRect">
            <a:avLst/>
          </a:prstGeom>
          <a:solidFill>
            <a:srgbClr val="F4F7FA"/>
          </a:solidFill>
          <a:ln>
            <a:solidFill>
              <a:srgbClr val="DE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234440"/>
            <a:ext cx="54864" cy="2148840"/>
          </a:xfrm>
          <a:prstGeom prst="rect">
            <a:avLst/>
          </a:prstGeom>
          <a:solidFill>
            <a:srgbClr val="2675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04671" y="1361201"/>
            <a:ext cx="3976601" cy="4770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0A2A52"/>
                </a:solidFill>
              </a:defRPr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1  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INOVACIJE PROCESA U S3 PODRUČJIMA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950" b="1">
                <a:solidFill>
                  <a:srgbClr val="26754A"/>
                </a:solidFill>
              </a:defRPr>
            </a:pPr>
            <a:r>
              <a:rPr sz="1100" dirty="0">
                <a:latin typeface="Arial" panose="020B0604020202020204" pitchFamily="34" charset="0"/>
                <a:cs typeface="Arial" panose="020B0604020202020204" pitchFamily="34" charset="0"/>
              </a:rPr>
              <a:t>OTVORENO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1" y="1892808"/>
            <a:ext cx="5074920" cy="14568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050">
                <a:solidFill>
                  <a:srgbClr val="192330"/>
                </a:solidFill>
              </a:defRPr>
            </a:pPr>
            <a:r>
              <a:rPr sz="1200" dirty="0">
                <a:ea typeface="Open Sans"/>
                <a:cs typeface="Arial" panose="020B0604020202020204" pitchFamily="34" charset="0"/>
              </a:rPr>
              <a:t>PK.1.3.11 • PKK 2021.–2027.</a:t>
            </a:r>
          </a:p>
          <a:p>
            <a:pPr>
              <a:spcAft>
                <a:spcPts val="500"/>
              </a:spcAft>
              <a:defRPr sz="1050">
                <a:solidFill>
                  <a:srgbClr val="192330"/>
                </a:solidFill>
              </a:defRPr>
            </a:pPr>
            <a:r>
              <a:rPr lang="hr-HR" sz="1200" dirty="0">
                <a:ea typeface="Open Sans"/>
                <a:cs typeface="Arial" panose="020B0604020202020204" pitchFamily="34" charset="0"/>
              </a:rPr>
              <a:t>MSP iz prerađivačke industrije (NKD C)</a:t>
            </a:r>
          </a:p>
          <a:p>
            <a:pPr>
              <a:spcAft>
                <a:spcPts val="500"/>
              </a:spcAft>
              <a:defRPr sz="1050">
                <a:solidFill>
                  <a:srgbClr val="192330"/>
                </a:solidFill>
              </a:defRPr>
            </a:pPr>
            <a:r>
              <a:rPr sz="1200" dirty="0" err="1">
                <a:ea typeface="Open Sans"/>
                <a:cs typeface="Arial" panose="020B0604020202020204" pitchFamily="34" charset="0"/>
              </a:rPr>
              <a:t>Digitalizacija</a:t>
            </a:r>
            <a:r>
              <a:rPr sz="1200" dirty="0">
                <a:ea typeface="Open Sans"/>
                <a:cs typeface="Arial" panose="020B0604020202020204" pitchFamily="34" charset="0"/>
              </a:rPr>
              <a:t> / </a:t>
            </a:r>
            <a:r>
              <a:rPr sz="1200" dirty="0" err="1">
                <a:ea typeface="Open Sans"/>
                <a:cs typeface="Arial" panose="020B0604020202020204" pitchFamily="34" charset="0"/>
              </a:rPr>
              <a:t>zelena</a:t>
            </a:r>
            <a:r>
              <a:rPr sz="1200" dirty="0">
                <a:ea typeface="Open Sans"/>
                <a:cs typeface="Arial" panose="020B0604020202020204" pitchFamily="34" charset="0"/>
              </a:rPr>
              <a:t> </a:t>
            </a:r>
            <a:r>
              <a:rPr sz="1200" dirty="0" err="1">
                <a:ea typeface="Open Sans"/>
                <a:cs typeface="Arial" panose="020B0604020202020204" pitchFamily="34" charset="0"/>
              </a:rPr>
              <a:t>tranzicija</a:t>
            </a:r>
            <a:r>
              <a:rPr sz="1200" dirty="0">
                <a:ea typeface="Open Sans"/>
                <a:cs typeface="Arial" panose="020B0604020202020204" pitchFamily="34" charset="0"/>
              </a:rPr>
              <a:t> + </a:t>
            </a:r>
            <a:r>
              <a:rPr sz="1200" dirty="0" err="1">
                <a:ea typeface="Open Sans"/>
                <a:cs typeface="Arial" panose="020B0604020202020204" pitchFamily="34" charset="0"/>
              </a:rPr>
              <a:t>komercijalizacija</a:t>
            </a:r>
            <a:r>
              <a:rPr sz="1200" dirty="0">
                <a:ea typeface="Open Sans"/>
                <a:cs typeface="Arial" panose="020B0604020202020204" pitchFamily="34" charset="0"/>
              </a:rPr>
              <a:t> </a:t>
            </a:r>
            <a:r>
              <a:rPr sz="1200" dirty="0" err="1">
                <a:ea typeface="Open Sans"/>
                <a:cs typeface="Arial" panose="020B0604020202020204" pitchFamily="34" charset="0"/>
              </a:rPr>
              <a:t>inovativnog</a:t>
            </a:r>
            <a:r>
              <a:rPr sz="1200" dirty="0">
                <a:ea typeface="Open Sans"/>
                <a:cs typeface="Arial" panose="020B0604020202020204" pitchFamily="34" charset="0"/>
              </a:rPr>
              <a:t> </a:t>
            </a:r>
            <a:r>
              <a:rPr sz="1200" dirty="0" err="1">
                <a:ea typeface="Open Sans"/>
                <a:cs typeface="Arial" panose="020B0604020202020204" pitchFamily="34" charset="0"/>
              </a:rPr>
              <a:t>proizvoda</a:t>
            </a:r>
            <a:r>
              <a:rPr sz="1200" dirty="0">
                <a:ea typeface="Open Sans"/>
                <a:cs typeface="Arial" panose="020B0604020202020204" pitchFamily="34" charset="0"/>
              </a:rPr>
              <a:t>/</a:t>
            </a:r>
            <a:r>
              <a:rPr sz="1200" dirty="0" err="1">
                <a:ea typeface="Open Sans"/>
                <a:cs typeface="Arial" panose="020B0604020202020204" pitchFamily="34" charset="0"/>
              </a:rPr>
              <a:t>usluge</a:t>
            </a:r>
            <a:endParaRPr sz="1200" dirty="0">
              <a:ea typeface="Open Sans"/>
              <a:cs typeface="Arial" panose="020B0604020202020204" pitchFamily="34" charset="0"/>
            </a:endParaRPr>
          </a:p>
          <a:p>
            <a:pPr>
              <a:spcAft>
                <a:spcPts val="500"/>
              </a:spcAft>
              <a:defRPr sz="1050">
                <a:solidFill>
                  <a:srgbClr val="192330"/>
                </a:solidFill>
              </a:defRPr>
            </a:pPr>
            <a:r>
              <a:rPr sz="1200" dirty="0" err="1">
                <a:ea typeface="Open Sans"/>
                <a:cs typeface="Arial" panose="020B0604020202020204" pitchFamily="34" charset="0"/>
              </a:rPr>
              <a:t>Alokacija</a:t>
            </a:r>
            <a:r>
              <a:rPr sz="1200" dirty="0">
                <a:ea typeface="Open Sans"/>
                <a:cs typeface="Arial" panose="020B0604020202020204" pitchFamily="34" charset="0"/>
              </a:rPr>
              <a:t>: 17,19 mil. € • </a:t>
            </a:r>
            <a:r>
              <a:rPr sz="1200" dirty="0" err="1">
                <a:ea typeface="Open Sans"/>
                <a:cs typeface="Arial" panose="020B0604020202020204" pitchFamily="34" charset="0"/>
              </a:rPr>
              <a:t>potpora</a:t>
            </a:r>
            <a:r>
              <a:rPr sz="1200" dirty="0">
                <a:ea typeface="Open Sans"/>
                <a:cs typeface="Arial" panose="020B0604020202020204" pitchFamily="34" charset="0"/>
              </a:rPr>
              <a:t> 150.000–450.000 €</a:t>
            </a:r>
          </a:p>
          <a:p>
            <a:pPr>
              <a:spcAft>
                <a:spcPts val="500"/>
              </a:spcAft>
              <a:defRPr sz="1050">
                <a:solidFill>
                  <a:srgbClr val="192330"/>
                </a:solidFill>
              </a:defRPr>
            </a:pPr>
            <a:r>
              <a:rPr sz="1200" dirty="0" err="1">
                <a:ea typeface="Open Sans"/>
                <a:cs typeface="Arial" panose="020B0604020202020204" pitchFamily="34" charset="0"/>
              </a:rPr>
              <a:t>Rok</a:t>
            </a:r>
            <a:r>
              <a:rPr sz="1200" dirty="0">
                <a:ea typeface="Open Sans"/>
                <a:cs typeface="Arial" panose="020B0604020202020204" pitchFamily="34" charset="0"/>
              </a:rPr>
              <a:t>: </a:t>
            </a:r>
            <a:r>
              <a:rPr sz="1200" dirty="0" err="1">
                <a:ea typeface="Open Sans"/>
                <a:cs typeface="Arial" panose="020B0604020202020204" pitchFamily="34" charset="0"/>
              </a:rPr>
              <a:t>najkasnije</a:t>
            </a:r>
            <a:r>
              <a:rPr sz="1200" dirty="0">
                <a:ea typeface="Open Sans"/>
                <a:cs typeface="Arial" panose="020B0604020202020204" pitchFamily="34" charset="0"/>
              </a:rPr>
              <a:t> 31. 12. 2026.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1234440"/>
            <a:ext cx="5349240" cy="2148840"/>
          </a:xfrm>
          <a:prstGeom prst="roundRect">
            <a:avLst/>
          </a:prstGeom>
          <a:solidFill>
            <a:srgbClr val="F4F7FA"/>
          </a:solidFill>
          <a:ln>
            <a:solidFill>
              <a:srgbClr val="DE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217920" y="1234440"/>
            <a:ext cx="54864" cy="2148840"/>
          </a:xfrm>
          <a:prstGeom prst="rect">
            <a:avLst/>
          </a:prstGeom>
          <a:solidFill>
            <a:srgbClr val="2675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382512" y="1344168"/>
            <a:ext cx="4094198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0A2A52"/>
                </a:solidFill>
              </a:defRPr>
            </a:pP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2  B LIGHT 2 – HRVATSKA / MAĐARSKA</a:t>
            </a:r>
          </a:p>
          <a:p>
            <a:pPr>
              <a:defRPr sz="950" b="1">
                <a:solidFill>
                  <a:srgbClr val="26754A"/>
                </a:solidFill>
              </a:defRPr>
            </a:pPr>
            <a:r>
              <a:rPr sz="1100" dirty="0">
                <a:latin typeface="Arial" panose="020B0604020202020204" pitchFamily="34" charset="0"/>
                <a:cs typeface="Arial" panose="020B0604020202020204" pitchFamily="34" charset="0"/>
              </a:rPr>
              <a:t>OTVORENO OD 24. RUJNA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82512" y="1892808"/>
            <a:ext cx="5029200" cy="10233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050">
                <a:solidFill>
                  <a:srgbClr val="192330"/>
                </a:solidFill>
              </a:defRPr>
            </a:pPr>
            <a:r>
              <a:rPr sz="1200"/>
              <a:t>EFRR • prekogranična suradnja MSP-ova</a:t>
            </a:r>
          </a:p>
          <a:p>
            <a:pPr>
              <a:spcAft>
                <a:spcPts val="500"/>
              </a:spcAft>
              <a:defRPr sz="1050">
                <a:solidFill>
                  <a:srgbClr val="192330"/>
                </a:solidFill>
              </a:defRPr>
            </a:pPr>
            <a:r>
              <a:rPr sz="1200"/>
              <a:t>Prvi poziv otvoren 24. 9. – 23. 11. 2026.</a:t>
            </a:r>
          </a:p>
          <a:p>
            <a:pPr>
              <a:spcAft>
                <a:spcPts val="500"/>
              </a:spcAft>
              <a:defRPr sz="1050">
                <a:solidFill>
                  <a:srgbClr val="192330"/>
                </a:solidFill>
              </a:defRPr>
            </a:pPr>
            <a:r>
              <a:rPr sz="1200"/>
              <a:t>Projekt: 75.000–375.000 €</a:t>
            </a:r>
          </a:p>
          <a:p>
            <a:pPr>
              <a:spcAft>
                <a:spcPts val="500"/>
              </a:spcAft>
              <a:defRPr sz="1050">
                <a:solidFill>
                  <a:srgbClr val="192330"/>
                </a:solidFill>
              </a:defRPr>
            </a:pPr>
            <a:r>
              <a:rPr sz="1200"/>
              <a:t>EU sufinanciranje do 80% • maksimalno 300.000 €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657600"/>
            <a:ext cx="5394960" cy="1874519"/>
          </a:xfrm>
          <a:prstGeom prst="roundRect">
            <a:avLst/>
          </a:prstGeom>
          <a:solidFill>
            <a:srgbClr val="F4F7FA"/>
          </a:solidFill>
          <a:ln>
            <a:solidFill>
              <a:srgbClr val="DE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40080" y="3657600"/>
            <a:ext cx="54864" cy="1874519"/>
          </a:xfrm>
          <a:prstGeom prst="rect">
            <a:avLst/>
          </a:prstGeom>
          <a:solidFill>
            <a:srgbClr val="C697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04671" y="3767328"/>
            <a:ext cx="3219215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0A2A52"/>
                </a:solidFill>
              </a:defRPr>
            </a:pPr>
            <a:r>
              <a:rPr sz="1600" dirty="0"/>
              <a:t>3  INTERNACIONALIZACIJA MSP-ova</a:t>
            </a:r>
          </a:p>
          <a:p>
            <a:pPr>
              <a:defRPr sz="950" b="1">
                <a:solidFill>
                  <a:srgbClr val="C6973A"/>
                </a:solidFill>
              </a:defRPr>
            </a:pPr>
            <a:r>
              <a:rPr sz="1100" dirty="0"/>
              <a:t>MSP KAO KRAJNJI KORISNICI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4671" y="4315968"/>
            <a:ext cx="5074920" cy="10233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050">
                <a:solidFill>
                  <a:srgbClr val="192330"/>
                </a:solidFill>
              </a:defRPr>
            </a:pPr>
            <a:r>
              <a:rPr sz="1200" dirty="0"/>
              <a:t>PK.1.3.13 • </a:t>
            </a:r>
            <a:r>
              <a:rPr sz="1200" dirty="0" err="1"/>
              <a:t>alokacija</a:t>
            </a:r>
            <a:r>
              <a:rPr sz="1200" dirty="0"/>
              <a:t> 3 mil. €</a:t>
            </a:r>
          </a:p>
          <a:p>
            <a:pPr>
              <a:spcAft>
                <a:spcPts val="500"/>
              </a:spcAft>
              <a:defRPr sz="1050">
                <a:solidFill>
                  <a:srgbClr val="192330"/>
                </a:solidFill>
              </a:defRPr>
            </a:pPr>
            <a:r>
              <a:rPr sz="1200" dirty="0" err="1"/>
              <a:t>Prijavitelji</a:t>
            </a:r>
            <a:r>
              <a:rPr sz="1200" dirty="0"/>
              <a:t> </a:t>
            </a:r>
            <a:r>
              <a:rPr sz="1200" dirty="0" err="1"/>
              <a:t>nisu</a:t>
            </a:r>
            <a:r>
              <a:rPr sz="1200" dirty="0"/>
              <a:t> </a:t>
            </a:r>
            <a:r>
              <a:rPr sz="1200" dirty="0" err="1"/>
              <a:t>pojedinačni</a:t>
            </a:r>
            <a:r>
              <a:rPr sz="1200" dirty="0"/>
              <a:t> MSP-</a:t>
            </a:r>
            <a:r>
              <a:rPr sz="1200" dirty="0" err="1"/>
              <a:t>ovi</a:t>
            </a:r>
            <a:r>
              <a:rPr sz="1200" dirty="0"/>
              <a:t>, </a:t>
            </a:r>
            <a:r>
              <a:rPr sz="1200" dirty="0" err="1"/>
              <a:t>nego</a:t>
            </a:r>
            <a:r>
              <a:rPr sz="1200" dirty="0"/>
              <a:t> </a:t>
            </a:r>
            <a:r>
              <a:rPr sz="1200" dirty="0" err="1"/>
              <a:t>poslovne</a:t>
            </a:r>
            <a:r>
              <a:rPr sz="1200" dirty="0"/>
              <a:t> </a:t>
            </a:r>
            <a:r>
              <a:rPr sz="1200" dirty="0" err="1"/>
              <a:t>organizacije</a:t>
            </a:r>
            <a:r>
              <a:rPr sz="1200" dirty="0"/>
              <a:t> </a:t>
            </a:r>
            <a:r>
              <a:rPr sz="1200" dirty="0" err="1"/>
              <a:t>i</a:t>
            </a:r>
            <a:r>
              <a:rPr sz="1200" dirty="0"/>
              <a:t> </a:t>
            </a:r>
            <a:r>
              <a:rPr sz="1200" dirty="0" err="1"/>
              <a:t>udruženja</a:t>
            </a:r>
            <a:r>
              <a:rPr sz="1200" dirty="0"/>
              <a:t>.</a:t>
            </a:r>
          </a:p>
          <a:p>
            <a:pPr>
              <a:spcAft>
                <a:spcPts val="500"/>
              </a:spcAft>
              <a:defRPr sz="1050">
                <a:solidFill>
                  <a:srgbClr val="192330"/>
                </a:solidFill>
              </a:defRPr>
            </a:pPr>
            <a:r>
              <a:rPr sz="1200" dirty="0" err="1"/>
              <a:t>Aktivnosti</a:t>
            </a:r>
            <a:r>
              <a:rPr sz="1200" dirty="0"/>
              <a:t>: B2B, </a:t>
            </a:r>
            <a:r>
              <a:rPr sz="1200" dirty="0" err="1"/>
              <a:t>gospodarska</a:t>
            </a:r>
            <a:r>
              <a:rPr sz="1200" dirty="0"/>
              <a:t> </a:t>
            </a:r>
            <a:r>
              <a:rPr sz="1200" dirty="0" err="1"/>
              <a:t>izaslanstva</a:t>
            </a:r>
            <a:r>
              <a:rPr sz="1200" dirty="0"/>
              <a:t> </a:t>
            </a:r>
            <a:r>
              <a:rPr sz="1200" dirty="0" err="1"/>
              <a:t>i</a:t>
            </a:r>
            <a:r>
              <a:rPr sz="1200" dirty="0"/>
              <a:t> </a:t>
            </a:r>
            <a:r>
              <a:rPr sz="1200" dirty="0" err="1"/>
              <a:t>kolektivni</a:t>
            </a:r>
            <a:r>
              <a:rPr sz="1200" dirty="0"/>
              <a:t> </a:t>
            </a:r>
            <a:r>
              <a:rPr sz="1200" dirty="0" err="1"/>
              <a:t>nastupi</a:t>
            </a:r>
            <a:r>
              <a:rPr sz="1200" dirty="0"/>
              <a:t> </a:t>
            </a:r>
            <a:r>
              <a:rPr sz="1200" dirty="0" err="1"/>
              <a:t>na</a:t>
            </a:r>
            <a:r>
              <a:rPr sz="1200" dirty="0"/>
              <a:t> </a:t>
            </a:r>
            <a:r>
              <a:rPr sz="1200" dirty="0" err="1"/>
              <a:t>sajmovima</a:t>
            </a:r>
            <a:r>
              <a:rPr sz="1200" dirty="0"/>
              <a:t>.</a:t>
            </a:r>
          </a:p>
          <a:p>
            <a:pPr>
              <a:spcAft>
                <a:spcPts val="500"/>
              </a:spcAft>
              <a:defRPr sz="1050">
                <a:solidFill>
                  <a:srgbClr val="192330"/>
                </a:solidFill>
              </a:defRPr>
            </a:pPr>
            <a:r>
              <a:rPr sz="1200" dirty="0" err="1"/>
              <a:t>Rok</a:t>
            </a:r>
            <a:r>
              <a:rPr sz="1200" dirty="0"/>
              <a:t>: </a:t>
            </a:r>
            <a:r>
              <a:rPr sz="1200" dirty="0" err="1"/>
              <a:t>najkasnije</a:t>
            </a:r>
            <a:r>
              <a:rPr sz="1200" dirty="0"/>
              <a:t> 30. 12. 2027.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17920" y="3657600"/>
            <a:ext cx="5349240" cy="1874519"/>
          </a:xfrm>
          <a:prstGeom prst="roundRect">
            <a:avLst/>
          </a:prstGeom>
          <a:solidFill>
            <a:srgbClr val="F4F7FA"/>
          </a:solidFill>
          <a:ln>
            <a:solidFill>
              <a:srgbClr val="DE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217920" y="3657600"/>
            <a:ext cx="54864" cy="1874519"/>
          </a:xfrm>
          <a:prstGeom prst="rect">
            <a:avLst/>
          </a:prstGeom>
          <a:solidFill>
            <a:srgbClr val="BE6B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382512" y="3767328"/>
            <a:ext cx="1880643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0A2A52"/>
                </a:solidFill>
              </a:defRPr>
            </a:pPr>
            <a:r>
              <a:rPr sz="1600" dirty="0"/>
              <a:t>INTEGRATOR</a:t>
            </a:r>
          </a:p>
          <a:p>
            <a:pPr>
              <a:defRPr sz="950" b="1">
                <a:solidFill>
                  <a:srgbClr val="BE6B23"/>
                </a:solidFill>
              </a:defRPr>
            </a:pPr>
            <a:r>
              <a:rPr sz="1100" dirty="0"/>
              <a:t>TRENUTAČNO OBUSTAVLJEN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82512" y="4315968"/>
            <a:ext cx="5029200" cy="12080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050">
                <a:solidFill>
                  <a:srgbClr val="192330"/>
                </a:solidFill>
              </a:defRPr>
            </a:pPr>
            <a:r>
              <a:rPr sz="1200" dirty="0"/>
              <a:t>PK.1.3.08 je </a:t>
            </a:r>
            <a:r>
              <a:rPr sz="1200" dirty="0" err="1"/>
              <a:t>relevantan</a:t>
            </a:r>
            <a:r>
              <a:rPr sz="1200" dirty="0"/>
              <a:t> MSP-</a:t>
            </a:r>
            <a:r>
              <a:rPr sz="1200" dirty="0" err="1"/>
              <a:t>ovima</a:t>
            </a:r>
            <a:r>
              <a:rPr sz="1200" dirty="0"/>
              <a:t> </a:t>
            </a:r>
            <a:r>
              <a:rPr sz="1200" dirty="0" err="1"/>
              <a:t>i</a:t>
            </a:r>
            <a:r>
              <a:rPr sz="1200" dirty="0"/>
              <a:t> </a:t>
            </a:r>
            <a:r>
              <a:rPr sz="1200" dirty="0" err="1"/>
              <a:t>konzorcijima</a:t>
            </a:r>
            <a:r>
              <a:rPr sz="1200" dirty="0"/>
              <a:t>, </a:t>
            </a:r>
            <a:r>
              <a:rPr sz="1200" dirty="0" err="1"/>
              <a:t>ali</a:t>
            </a:r>
            <a:r>
              <a:rPr sz="1200" dirty="0"/>
              <a:t> </a:t>
            </a:r>
            <a:r>
              <a:rPr sz="1200" dirty="0" err="1"/>
              <a:t>trenutačno</a:t>
            </a:r>
            <a:r>
              <a:rPr sz="1200" dirty="0"/>
              <a:t> </a:t>
            </a:r>
            <a:r>
              <a:rPr sz="1200" dirty="0" err="1"/>
              <a:t>nije</a:t>
            </a:r>
            <a:r>
              <a:rPr sz="1200" dirty="0"/>
              <a:t> </a:t>
            </a:r>
            <a:r>
              <a:rPr sz="1200" dirty="0" err="1"/>
              <a:t>otvoren</a:t>
            </a:r>
            <a:r>
              <a:rPr sz="1200" dirty="0"/>
              <a:t> za </a:t>
            </a:r>
            <a:r>
              <a:rPr sz="1200" dirty="0" err="1"/>
              <a:t>nove</a:t>
            </a:r>
            <a:r>
              <a:rPr sz="1200" dirty="0"/>
              <a:t> </a:t>
            </a:r>
            <a:r>
              <a:rPr sz="1200" dirty="0" err="1"/>
              <a:t>prijave</a:t>
            </a:r>
            <a:r>
              <a:rPr sz="1200" dirty="0"/>
              <a:t>.</a:t>
            </a:r>
          </a:p>
          <a:p>
            <a:pPr>
              <a:spcAft>
                <a:spcPts val="500"/>
              </a:spcAft>
              <a:defRPr sz="1050">
                <a:solidFill>
                  <a:srgbClr val="192330"/>
                </a:solidFill>
              </a:defRPr>
            </a:pPr>
            <a:r>
              <a:rPr sz="1200" dirty="0"/>
              <a:t>Dana 29. 9. 2026. </a:t>
            </a:r>
            <a:r>
              <a:rPr sz="1200" dirty="0" err="1"/>
              <a:t>obustava</a:t>
            </a:r>
            <a:r>
              <a:rPr sz="1200" dirty="0"/>
              <a:t> je </a:t>
            </a:r>
            <a:r>
              <a:rPr sz="1200" dirty="0" err="1"/>
              <a:t>produljena</a:t>
            </a:r>
            <a:r>
              <a:rPr sz="1200" dirty="0"/>
              <a:t> do 3. 11. 2026.</a:t>
            </a:r>
          </a:p>
          <a:p>
            <a:pPr>
              <a:spcAft>
                <a:spcPts val="500"/>
              </a:spcAft>
              <a:defRPr sz="1050">
                <a:solidFill>
                  <a:srgbClr val="192330"/>
                </a:solidFill>
              </a:defRPr>
            </a:pPr>
            <a:r>
              <a:rPr sz="1200" dirty="0"/>
              <a:t>Status </a:t>
            </a:r>
            <a:r>
              <a:rPr sz="1200" dirty="0" err="1"/>
              <a:t>treba</a:t>
            </a:r>
            <a:r>
              <a:rPr sz="1200" dirty="0"/>
              <a:t> </a:t>
            </a:r>
            <a:r>
              <a:rPr sz="1200" dirty="0" err="1"/>
              <a:t>pratiti</a:t>
            </a:r>
            <a:r>
              <a:rPr sz="1200" dirty="0"/>
              <a:t> </a:t>
            </a:r>
            <a:r>
              <a:rPr sz="1200" dirty="0" err="1"/>
              <a:t>prije</a:t>
            </a:r>
            <a:r>
              <a:rPr sz="1200" dirty="0"/>
              <a:t> </a:t>
            </a:r>
            <a:r>
              <a:rPr sz="1200" dirty="0" err="1"/>
              <a:t>pripreme</a:t>
            </a:r>
            <a:r>
              <a:rPr sz="1200" dirty="0"/>
              <a:t> </a:t>
            </a:r>
            <a:r>
              <a:rPr sz="1200" dirty="0" err="1"/>
              <a:t>predaje</a:t>
            </a:r>
            <a:r>
              <a:rPr sz="1200" dirty="0"/>
              <a:t>.</a:t>
            </a:r>
            <a:endParaRPr lang="hr-HR" sz="1200" dirty="0"/>
          </a:p>
          <a:p>
            <a:pPr>
              <a:spcAft>
                <a:spcPts val="500"/>
              </a:spcAft>
              <a:defRPr sz="1050">
                <a:solidFill>
                  <a:srgbClr val="192330"/>
                </a:solidFill>
              </a:defRPr>
            </a:pPr>
            <a:r>
              <a:rPr lang="hr-HR" sz="1200" dirty="0"/>
              <a:t>Rok: najkasnije do 31. 12. 2026.</a:t>
            </a:r>
            <a:endParaRPr sz="1600" dirty="0"/>
          </a:p>
        </p:txBody>
      </p:sp>
      <p:sp>
        <p:nvSpPr>
          <p:cNvPr id="21" name="TextBox 20"/>
          <p:cNvSpPr txBox="1"/>
          <p:nvPr/>
        </p:nvSpPr>
        <p:spPr>
          <a:xfrm>
            <a:off x="594360" y="6473952"/>
            <a:ext cx="584166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5C6878"/>
                </a:solidFill>
              </a:defRPr>
            </a:pPr>
            <a:r>
              <a:rPr sz="1000" dirty="0" err="1"/>
              <a:t>Službeni</a:t>
            </a:r>
            <a:r>
              <a:rPr sz="1000" dirty="0"/>
              <a:t> </a:t>
            </a:r>
            <a:r>
              <a:rPr sz="1000" dirty="0" err="1"/>
              <a:t>izvori</a:t>
            </a:r>
            <a:r>
              <a:rPr sz="1000" dirty="0"/>
              <a:t>: </a:t>
            </a:r>
            <a:r>
              <a:rPr sz="1000" dirty="0" err="1"/>
              <a:t>Ministarstvo</a:t>
            </a:r>
            <a:r>
              <a:rPr sz="1000" dirty="0"/>
              <a:t> </a:t>
            </a:r>
            <a:r>
              <a:rPr sz="1000" dirty="0" err="1"/>
              <a:t>gospodarstva</a:t>
            </a:r>
            <a:r>
              <a:rPr sz="1000" dirty="0"/>
              <a:t> – </a:t>
            </a:r>
            <a:r>
              <a:rPr sz="1000" dirty="0" err="1"/>
              <a:t>Otvoreni</a:t>
            </a:r>
            <a:r>
              <a:rPr sz="1000" dirty="0"/>
              <a:t> </a:t>
            </a:r>
            <a:r>
              <a:rPr sz="1000" dirty="0" err="1"/>
              <a:t>pozivi</a:t>
            </a:r>
            <a:r>
              <a:rPr sz="1000" dirty="0"/>
              <a:t> (</a:t>
            </a:r>
            <a:r>
              <a:rPr sz="1000" dirty="0" err="1"/>
              <a:t>stanje</a:t>
            </a:r>
            <a:r>
              <a:rPr sz="1000" dirty="0"/>
              <a:t> 29. 9. 2026.); HAMAG-BICRO – B LIGHT 2.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A2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292608"/>
            <a:ext cx="472289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 sz="2400" b="1">
                <a:solidFill>
                  <a:srgbClr val="0A2A52"/>
                </a:solidFill>
                <a:latin typeface="Open Sans"/>
              </a:defRPr>
            </a:lvl1pPr>
          </a:lstStyle>
          <a:p>
            <a:r>
              <a:rPr lang="hr-HR" dirty="0"/>
              <a:t>DRŽAVNE I JAVNE INSTITUCIJE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612647" y="804672"/>
            <a:ext cx="849549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5C6878"/>
                </a:solidFill>
              </a:defRPr>
            </a:pPr>
            <a:r>
              <a:rPr lang="hr-HR" sz="1600" dirty="0"/>
              <a:t>Fokus na javnu infrastrukturu, zelenu tranziciju, suradnju i jačanje institucionalnih kapaciteta</a:t>
            </a:r>
            <a:endParaRPr sz="1400" dirty="0">
              <a:ea typeface="Open Sans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40080" y="1234440"/>
            <a:ext cx="5394960" cy="2148840"/>
          </a:xfrm>
          <a:prstGeom prst="roundRect">
            <a:avLst/>
          </a:prstGeom>
          <a:solidFill>
            <a:srgbClr val="F4F7FA"/>
          </a:solidFill>
          <a:ln>
            <a:solidFill>
              <a:srgbClr val="DE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234440"/>
            <a:ext cx="54864" cy="2148840"/>
          </a:xfrm>
          <a:prstGeom prst="rect">
            <a:avLst/>
          </a:prstGeom>
          <a:solidFill>
            <a:srgbClr val="2675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04671" y="1361201"/>
            <a:ext cx="2663358" cy="4770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0A2A52"/>
                </a:solidFill>
              </a:defRPr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1  </a:t>
            </a:r>
            <a:r>
              <a:rPr lang="hr-HR" sz="1400" b="1" dirty="0"/>
              <a:t>INTERREG EURO-MED – CALL 8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950" b="1">
                <a:solidFill>
                  <a:srgbClr val="26754A"/>
                </a:solidFill>
              </a:defRPr>
            </a:pPr>
            <a:r>
              <a:rPr sz="1100" dirty="0">
                <a:latin typeface="Arial" panose="020B0604020202020204" pitchFamily="34" charset="0"/>
                <a:cs typeface="Arial" panose="020B0604020202020204" pitchFamily="34" charset="0"/>
              </a:rPr>
              <a:t>OTVORENO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1569" y="1751061"/>
            <a:ext cx="4951982" cy="13619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050">
                <a:solidFill>
                  <a:srgbClr val="192330"/>
                </a:solidFill>
              </a:defRPr>
            </a:pPr>
            <a:r>
              <a:rPr lang="hr-HR" sz="1400" dirty="0" err="1"/>
              <a:t>Interreg</a:t>
            </a:r>
            <a:r>
              <a:rPr lang="hr-HR" sz="1400" dirty="0"/>
              <a:t> Euro-MED 2021.–2027.</a:t>
            </a:r>
          </a:p>
          <a:p>
            <a:pPr>
              <a:spcAft>
                <a:spcPts val="500"/>
              </a:spcAft>
              <a:defRPr sz="1050">
                <a:solidFill>
                  <a:srgbClr val="192330"/>
                </a:solidFill>
              </a:defRPr>
            </a:pPr>
            <a:r>
              <a:rPr lang="hr-HR" sz="1400" dirty="0"/>
              <a:t>Javna tijela • ustanove • agencije • istraživačke institucije</a:t>
            </a:r>
            <a:br>
              <a:rPr lang="hr-HR" sz="1400" dirty="0"/>
            </a:br>
            <a:r>
              <a:rPr lang="hr-HR" sz="1400" dirty="0"/>
              <a:t>Zelena područja • održivo gospodarstvo • prirodna baština</a:t>
            </a:r>
          </a:p>
          <a:p>
            <a:pPr>
              <a:spcAft>
                <a:spcPts val="500"/>
              </a:spcAft>
              <a:defRPr sz="1050">
                <a:solidFill>
                  <a:srgbClr val="192330"/>
                </a:solidFill>
              </a:defRPr>
            </a:pPr>
            <a:r>
              <a:rPr sz="1400" dirty="0" err="1">
                <a:ea typeface="Open Sans"/>
                <a:cs typeface="Arial" panose="020B0604020202020204" pitchFamily="34" charset="0"/>
              </a:rPr>
              <a:t>Alokacija</a:t>
            </a:r>
            <a:r>
              <a:rPr sz="1400" dirty="0">
                <a:ea typeface="Open Sans"/>
                <a:cs typeface="Arial" panose="020B0604020202020204" pitchFamily="34" charset="0"/>
              </a:rPr>
              <a:t>: </a:t>
            </a:r>
            <a:r>
              <a:rPr lang="hr-HR" sz="1400" dirty="0"/>
              <a:t>~20 mil. € • do 2 mil. € po projektu</a:t>
            </a:r>
          </a:p>
          <a:p>
            <a:pPr>
              <a:spcAft>
                <a:spcPts val="500"/>
              </a:spcAft>
              <a:defRPr sz="1050">
                <a:solidFill>
                  <a:srgbClr val="192330"/>
                </a:solidFill>
              </a:defRPr>
            </a:pPr>
            <a:r>
              <a:rPr sz="1400" dirty="0" err="1">
                <a:ea typeface="Open Sans"/>
                <a:cs typeface="Arial" panose="020B0604020202020204" pitchFamily="34" charset="0"/>
              </a:rPr>
              <a:t>Rok</a:t>
            </a:r>
            <a:r>
              <a:rPr sz="1400" dirty="0">
                <a:ea typeface="Open Sans"/>
                <a:cs typeface="Arial" panose="020B0604020202020204" pitchFamily="34" charset="0"/>
              </a:rPr>
              <a:t>: </a:t>
            </a:r>
            <a:r>
              <a:rPr lang="hr-HR" sz="1400" dirty="0">
                <a:ea typeface="Open Sans"/>
                <a:cs typeface="Arial" panose="020B0604020202020204" pitchFamily="34" charset="0"/>
              </a:rPr>
              <a:t>01.10. - </a:t>
            </a:r>
            <a:r>
              <a:rPr sz="1400" dirty="0">
                <a:ea typeface="Open Sans"/>
                <a:cs typeface="Arial" panose="020B0604020202020204" pitchFamily="34" charset="0"/>
              </a:rPr>
              <a:t> </a:t>
            </a:r>
            <a:r>
              <a:rPr lang="hr-HR" sz="1400" dirty="0">
                <a:ea typeface="Open Sans"/>
                <a:cs typeface="Arial" panose="020B0604020202020204" pitchFamily="34" charset="0"/>
              </a:rPr>
              <a:t>13</a:t>
            </a:r>
            <a:r>
              <a:rPr sz="1400" dirty="0">
                <a:ea typeface="Open Sans"/>
                <a:cs typeface="Arial" panose="020B0604020202020204" pitchFamily="34" charset="0"/>
              </a:rPr>
              <a:t>. 1</a:t>
            </a:r>
            <a:r>
              <a:rPr lang="hr-HR" sz="1400" dirty="0">
                <a:ea typeface="Open Sans"/>
                <a:cs typeface="Arial" panose="020B0604020202020204" pitchFamily="34" charset="0"/>
              </a:rPr>
              <a:t>1</a:t>
            </a:r>
            <a:r>
              <a:rPr sz="1400" dirty="0">
                <a:ea typeface="Open Sans"/>
                <a:cs typeface="Arial" panose="020B0604020202020204" pitchFamily="34" charset="0"/>
              </a:rPr>
              <a:t>. 2026.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1234440"/>
            <a:ext cx="5349240" cy="2148840"/>
          </a:xfrm>
          <a:prstGeom prst="roundRect">
            <a:avLst/>
          </a:prstGeom>
          <a:solidFill>
            <a:srgbClr val="F4F7FA"/>
          </a:solidFill>
          <a:ln>
            <a:solidFill>
              <a:srgbClr val="DE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217920" y="1234440"/>
            <a:ext cx="54864" cy="2148840"/>
          </a:xfrm>
          <a:prstGeom prst="rect">
            <a:avLst/>
          </a:prstGeom>
          <a:solidFill>
            <a:srgbClr val="2675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382512" y="1344168"/>
            <a:ext cx="3935864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0A2A52"/>
                </a:solidFill>
              </a:defRPr>
            </a:pP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2  </a:t>
            </a:r>
            <a:r>
              <a:rPr lang="hr-HR" sz="1400" b="1" dirty="0"/>
              <a:t>ESF+ – OBRAZOVANJE I JAVNE USLUGE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950" b="1">
                <a:solidFill>
                  <a:srgbClr val="26754A"/>
                </a:solidFill>
              </a:defRPr>
            </a:pPr>
            <a:r>
              <a:rPr lang="pl-PL" sz="1100" b="1" dirty="0"/>
              <a:t>POZIVI / IZRAVNE DODJELE U TIJEKU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82512" y="1892808"/>
            <a:ext cx="4266483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050">
                <a:solidFill>
                  <a:srgbClr val="192330"/>
                </a:solidFill>
              </a:defRPr>
            </a:pPr>
            <a:r>
              <a:rPr lang="hr-HR" sz="1400"/>
              <a:t>Program Učinkoviti ljudski potencijali 2021.–2027.</a:t>
            </a:r>
            <a:br>
              <a:rPr lang="hr-HR" sz="1400"/>
            </a:br>
            <a:r>
              <a:rPr lang="hr-HR" sz="1400"/>
              <a:t>Obrazovanje • zdravstvo • socijalne usluge • javna uprava</a:t>
            </a:r>
            <a:br>
              <a:rPr lang="hr-HR" sz="1400"/>
            </a:br>
            <a:r>
              <a:rPr lang="hr-HR" sz="1400"/>
              <a:t>Fokus: ljudski potencijali i kvaliteta javnih usluga</a:t>
            </a:r>
            <a:br>
              <a:rPr lang="hr-HR" sz="1400"/>
            </a:br>
            <a:r>
              <a:rPr lang="hr-HR" sz="1400" b="1"/>
              <a:t>Više sektorskih poziva i izravnih dodjela</a:t>
            </a:r>
            <a:endParaRPr dirty="0"/>
          </a:p>
        </p:txBody>
      </p:sp>
      <p:sp>
        <p:nvSpPr>
          <p:cNvPr id="13" name="Rounded Rectangle 12"/>
          <p:cNvSpPr/>
          <p:nvPr/>
        </p:nvSpPr>
        <p:spPr>
          <a:xfrm>
            <a:off x="640080" y="3657600"/>
            <a:ext cx="5394960" cy="1874519"/>
          </a:xfrm>
          <a:prstGeom prst="roundRect">
            <a:avLst/>
          </a:prstGeom>
          <a:solidFill>
            <a:srgbClr val="F4F7FA"/>
          </a:solidFill>
          <a:ln>
            <a:solidFill>
              <a:srgbClr val="DE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40080" y="3657600"/>
            <a:ext cx="54864" cy="1874519"/>
          </a:xfrm>
          <a:prstGeom prst="rect">
            <a:avLst/>
          </a:prstGeom>
          <a:solidFill>
            <a:srgbClr val="C697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04671" y="3767328"/>
            <a:ext cx="3534247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0A2A52"/>
                </a:solidFill>
              </a:defRPr>
            </a:pPr>
            <a:r>
              <a:rPr sz="1600" dirty="0"/>
              <a:t>3  </a:t>
            </a:r>
            <a:r>
              <a:rPr lang="it-IT" sz="1400" b="1" dirty="0"/>
              <a:t>NOVI POZIVI –</a:t>
            </a:r>
            <a:r>
              <a:rPr lang="hr-HR" sz="1400" b="1" dirty="0"/>
              <a:t> </a:t>
            </a:r>
            <a:r>
              <a:rPr lang="it-IT" sz="1400" b="1" dirty="0"/>
              <a:t>2026./2027.</a:t>
            </a:r>
            <a:endParaRPr sz="1600" dirty="0"/>
          </a:p>
          <a:p>
            <a:pPr>
              <a:defRPr sz="950" b="1">
                <a:solidFill>
                  <a:srgbClr val="C6973A"/>
                </a:solidFill>
              </a:defRPr>
            </a:pPr>
            <a:r>
              <a:rPr lang="hr-HR" sz="1050" b="1" dirty="0"/>
              <a:t>U PRIPREMI / NAJAVA</a:t>
            </a:r>
            <a:endParaRPr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804671" y="4315968"/>
            <a:ext cx="507492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050">
                <a:solidFill>
                  <a:srgbClr val="192330"/>
                </a:solidFill>
              </a:defRPr>
            </a:pPr>
            <a:r>
              <a:rPr lang="hr-HR" sz="1400" dirty="0"/>
              <a:t>PKK • ITP • ESF+ • </a:t>
            </a:r>
            <a:r>
              <a:rPr lang="hr-HR" sz="1400" dirty="0" err="1"/>
              <a:t>Interreg</a:t>
            </a:r>
            <a:br>
              <a:rPr lang="hr-HR" sz="1400" dirty="0"/>
            </a:br>
            <a:r>
              <a:rPr lang="hr-HR" sz="1400" dirty="0"/>
              <a:t>Javna infrastruktura • zelena/digitalna tranzicija • istraživanje i inovacije</a:t>
            </a:r>
            <a:br>
              <a:rPr lang="hr-HR" sz="1400" dirty="0"/>
            </a:br>
            <a:r>
              <a:rPr lang="hr-HR" sz="1400" b="1" dirty="0"/>
              <a:t>Pripremiti projekte, dokumentaciju i partnerstva sada</a:t>
            </a:r>
            <a:br>
              <a:rPr lang="hr-HR" sz="1400" dirty="0"/>
            </a:br>
            <a:r>
              <a:rPr lang="hr-HR" sz="1400" dirty="0"/>
              <a:t>Fokus: iskorištavanje preostalih sredstava 2021.–2027.</a:t>
            </a:r>
            <a:endParaRPr sz="1400" dirty="0"/>
          </a:p>
        </p:txBody>
      </p:sp>
      <p:sp>
        <p:nvSpPr>
          <p:cNvPr id="21" name="TextBox 20"/>
          <p:cNvSpPr txBox="1"/>
          <p:nvPr/>
        </p:nvSpPr>
        <p:spPr>
          <a:xfrm>
            <a:off x="640080" y="6338764"/>
            <a:ext cx="6926132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750">
                <a:solidFill>
                  <a:srgbClr val="5C6878"/>
                </a:solidFill>
              </a:defRPr>
            </a:pPr>
            <a:r>
              <a:rPr sz="1050" dirty="0" err="1"/>
              <a:t>Službeni</a:t>
            </a:r>
            <a:r>
              <a:rPr sz="1050" dirty="0"/>
              <a:t> </a:t>
            </a:r>
            <a:r>
              <a:rPr sz="1050" dirty="0" err="1"/>
              <a:t>izvori</a:t>
            </a:r>
            <a:r>
              <a:rPr sz="1050" dirty="0"/>
              <a:t>: </a:t>
            </a:r>
            <a:r>
              <a:rPr sz="1050" dirty="0" err="1"/>
              <a:t>Ministarstvo</a:t>
            </a:r>
            <a:r>
              <a:rPr sz="1050" dirty="0"/>
              <a:t> </a:t>
            </a:r>
            <a:r>
              <a:rPr sz="1050" dirty="0" err="1"/>
              <a:t>gospodarstva</a:t>
            </a:r>
            <a:r>
              <a:rPr sz="1050" dirty="0"/>
              <a:t> – </a:t>
            </a:r>
            <a:r>
              <a:rPr sz="1050" dirty="0" err="1"/>
              <a:t>Otvoreni</a:t>
            </a:r>
            <a:r>
              <a:rPr sz="1050" dirty="0"/>
              <a:t> </a:t>
            </a:r>
            <a:r>
              <a:rPr sz="1050" dirty="0" err="1"/>
              <a:t>pozivi</a:t>
            </a:r>
            <a:r>
              <a:rPr sz="1050" dirty="0"/>
              <a:t> (</a:t>
            </a:r>
            <a:r>
              <a:rPr sz="1050" dirty="0" err="1"/>
              <a:t>stanje</a:t>
            </a:r>
            <a:r>
              <a:rPr sz="1050" dirty="0"/>
              <a:t> 29. 9. 2026.); HAMAG-BICRO – B LIGHT 2.</a:t>
            </a:r>
          </a:p>
        </p:txBody>
      </p:sp>
    </p:spTree>
    <p:extLst>
      <p:ext uri="{BB962C8B-B14F-4D97-AF65-F5344CB8AC3E}">
        <p14:creationId xmlns:p14="http://schemas.microsoft.com/office/powerpoint/2010/main" val="12550973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BC475713-5B4E-4E3E-AF7B-A02F556562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358" y="522611"/>
            <a:ext cx="10328332" cy="5812777"/>
          </a:xfrm>
          <a:prstGeom prst="rect">
            <a:avLst/>
          </a:prstGeom>
        </p:spPr>
      </p:pic>
      <p:sp>
        <p:nvSpPr>
          <p:cNvPr id="4" name="TextBox 1">
            <a:extLst>
              <a:ext uri="{FF2B5EF4-FFF2-40B4-BE49-F238E27FC236}">
                <a16:creationId xmlns:a16="http://schemas.microsoft.com/office/drawing/2014/main" id="{DACFC954-2E41-4E3A-8576-848DE2CCDEB5}"/>
              </a:ext>
            </a:extLst>
          </p:cNvPr>
          <p:cNvSpPr txBox="1"/>
          <p:nvPr/>
        </p:nvSpPr>
        <p:spPr>
          <a:xfrm>
            <a:off x="690282" y="299519"/>
            <a:ext cx="10881360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lvl1pPr marR="0" lvl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cap="none" spc="0" normalizeH="0" baseline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Open Sans"/>
              </a:defRPr>
            </a:lvl1pPr>
          </a:lstStyle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HBOR – Financiranje javnih ulaganja i urbanog razvoja  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20">
            <a:extLst>
              <a:ext uri="{FF2B5EF4-FFF2-40B4-BE49-F238E27FC236}">
                <a16:creationId xmlns:a16="http://schemas.microsoft.com/office/drawing/2014/main" id="{A4857F5D-C49B-413C-80B7-FE3DA0BD6D4C}"/>
              </a:ext>
            </a:extLst>
          </p:cNvPr>
          <p:cNvSpPr txBox="1"/>
          <p:nvPr/>
        </p:nvSpPr>
        <p:spPr>
          <a:xfrm>
            <a:off x="640080" y="6338764"/>
            <a:ext cx="6926132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750">
                <a:solidFill>
                  <a:srgbClr val="5C6878"/>
                </a:solidFill>
              </a:defRPr>
            </a:pPr>
            <a:r>
              <a:rPr sz="1050" dirty="0" err="1"/>
              <a:t>Službeni</a:t>
            </a:r>
            <a:r>
              <a:rPr sz="1050" dirty="0"/>
              <a:t> </a:t>
            </a:r>
            <a:r>
              <a:rPr sz="1050" dirty="0" err="1"/>
              <a:t>izvori</a:t>
            </a:r>
            <a:r>
              <a:rPr sz="1050" dirty="0"/>
              <a:t>: </a:t>
            </a:r>
            <a:r>
              <a:rPr lang="hr-HR" sz="1050" dirty="0"/>
              <a:t>HBOR – Hrvatska banka za obnovu i razvoj</a:t>
            </a:r>
            <a:endParaRPr sz="1050" dirty="0"/>
          </a:p>
        </p:txBody>
      </p:sp>
    </p:spTree>
    <p:extLst>
      <p:ext uri="{BB962C8B-B14F-4D97-AF65-F5344CB8AC3E}">
        <p14:creationId xmlns:p14="http://schemas.microsoft.com/office/powerpoint/2010/main" val="33783148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1685B0FE-4579-4C07-A015-6484CDC0E293}"/>
              </a:ext>
            </a:extLst>
          </p:cNvPr>
          <p:cNvSpPr txBox="1"/>
          <p:nvPr/>
        </p:nvSpPr>
        <p:spPr>
          <a:xfrm>
            <a:off x="640080" y="373898"/>
            <a:ext cx="10881360" cy="523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indent="0">
              <a:buNone/>
              <a:defRPr sz="2800" b="1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defRPr>
            </a:lvl1pPr>
          </a:lstStyle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HBOR – Fondovi rizičnog kapitala 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Pravokutnik 4">
            <a:extLst>
              <a:ext uri="{FF2B5EF4-FFF2-40B4-BE49-F238E27FC236}">
                <a16:creationId xmlns:a16="http://schemas.microsoft.com/office/drawing/2014/main" id="{BE8D8D9B-B6CA-46C3-8235-FA344B04BB46}"/>
              </a:ext>
            </a:extLst>
          </p:cNvPr>
          <p:cNvSpPr/>
          <p:nvPr/>
        </p:nvSpPr>
        <p:spPr>
          <a:xfrm>
            <a:off x="640080" y="971888"/>
            <a:ext cx="87207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dirty="0">
                <a:solidFill>
                  <a:schemeClr val="tx2">
                    <a:lumMod val="75000"/>
                  </a:schemeClr>
                </a:solidFill>
              </a:rPr>
              <a:t>Alternativno financiranje rasta poduzeća – kapital umjesto klasičnog kredita</a:t>
            </a:r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715BEA1B-D72C-4AB9-86A1-FDC2B0E04C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433" y="1341220"/>
            <a:ext cx="8611496" cy="4841391"/>
          </a:xfrm>
          <a:prstGeom prst="rect">
            <a:avLst/>
          </a:prstGeom>
        </p:spPr>
      </p:pic>
      <p:sp>
        <p:nvSpPr>
          <p:cNvPr id="8" name="Pravokutnik 7">
            <a:extLst>
              <a:ext uri="{FF2B5EF4-FFF2-40B4-BE49-F238E27FC236}">
                <a16:creationId xmlns:a16="http://schemas.microsoft.com/office/drawing/2014/main" id="{266FE0F6-1AF5-45A7-83D6-FAF24801290C}"/>
              </a:ext>
            </a:extLst>
          </p:cNvPr>
          <p:cNvSpPr/>
          <p:nvPr/>
        </p:nvSpPr>
        <p:spPr>
          <a:xfrm>
            <a:off x="1122381" y="6072715"/>
            <a:ext cx="103990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b="1" dirty="0">
                <a:solidFill>
                  <a:schemeClr val="tx2">
                    <a:lumMod val="75000"/>
                  </a:schemeClr>
                </a:solidFill>
              </a:rPr>
              <a:t>EU SREDSTVA → FINANCIJSKI INSTRUMENTI → HBOR / EIF → VC &amp; PE FONDOVI → PODUZEĆA</a:t>
            </a:r>
          </a:p>
        </p:txBody>
      </p:sp>
      <p:sp>
        <p:nvSpPr>
          <p:cNvPr id="9" name="TextBox 20">
            <a:extLst>
              <a:ext uri="{FF2B5EF4-FFF2-40B4-BE49-F238E27FC236}">
                <a16:creationId xmlns:a16="http://schemas.microsoft.com/office/drawing/2014/main" id="{81C2E0B1-7AB5-4A8C-89AA-6049D1EBF9AC}"/>
              </a:ext>
            </a:extLst>
          </p:cNvPr>
          <p:cNvSpPr txBox="1"/>
          <p:nvPr/>
        </p:nvSpPr>
        <p:spPr>
          <a:xfrm>
            <a:off x="828338" y="6484102"/>
            <a:ext cx="6926132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750">
                <a:solidFill>
                  <a:srgbClr val="5C6878"/>
                </a:solidFill>
              </a:defRPr>
            </a:pPr>
            <a:r>
              <a:rPr sz="1050" dirty="0" err="1"/>
              <a:t>Službeni</a:t>
            </a:r>
            <a:r>
              <a:rPr sz="1050" dirty="0"/>
              <a:t> </a:t>
            </a:r>
            <a:r>
              <a:rPr sz="1050" dirty="0" err="1"/>
              <a:t>izvori</a:t>
            </a:r>
            <a:r>
              <a:rPr sz="1050" dirty="0"/>
              <a:t>: </a:t>
            </a:r>
            <a:r>
              <a:rPr lang="hr-HR" sz="1050" dirty="0"/>
              <a:t>HBOR – Hrvatska banka za obnovu i razvoj</a:t>
            </a:r>
            <a:endParaRPr sz="1050" dirty="0"/>
          </a:p>
        </p:txBody>
      </p:sp>
    </p:spTree>
    <p:extLst>
      <p:ext uri="{BB962C8B-B14F-4D97-AF65-F5344CB8AC3E}">
        <p14:creationId xmlns:p14="http://schemas.microsoft.com/office/powerpoint/2010/main" val="11773490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081B32"/>
          </a:solidFill>
          <a:ln w="12700">
            <a:solidFill>
              <a:srgbClr val="081B32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" name="Text 1"/>
          <p:cNvSpPr txBox="1"/>
          <p:nvPr/>
        </p:nvSpPr>
        <p:spPr>
          <a:xfrm>
            <a:off x="640080" y="36576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Što Bruxelles traži od Hrvatske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91440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66748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Europski semestar 2026. – preporuke za Hrvatsku i što one znače za korisnike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40080" y="1371600"/>
            <a:ext cx="914400" cy="50292"/>
          </a:xfrm>
          <a:prstGeom prst="rect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6" name="Text 4"/>
          <p:cNvSpPr txBox="1"/>
          <p:nvPr/>
        </p:nvSpPr>
        <p:spPr>
          <a:xfrm>
            <a:off x="11201400" y="6446520"/>
            <a:ext cx="4114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dirty="0">
                <a:solidFill>
                  <a:srgbClr val="66748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685800" y="1737360"/>
            <a:ext cx="2057400" cy="3611880"/>
          </a:xfrm>
          <a:prstGeom prst="roundRect">
            <a:avLst>
              <a:gd name="adj" fmla="val 2667"/>
            </a:avLst>
          </a:prstGeom>
          <a:solidFill>
            <a:srgbClr val="F5F7FA"/>
          </a:solidFill>
          <a:ln w="9525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8" name="Shape 6"/>
          <p:cNvSpPr/>
          <p:nvPr/>
        </p:nvSpPr>
        <p:spPr>
          <a:xfrm>
            <a:off x="685800" y="1737360"/>
            <a:ext cx="64008" cy="3611880"/>
          </a:xfrm>
          <a:prstGeom prst="rect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9" name="Shape 7"/>
          <p:cNvSpPr/>
          <p:nvPr/>
        </p:nvSpPr>
        <p:spPr>
          <a:xfrm>
            <a:off x="960120" y="1920240"/>
            <a:ext cx="548640" cy="548640"/>
          </a:xfrm>
          <a:prstGeom prst="ellipse">
            <a:avLst/>
          </a:prstGeom>
          <a:solidFill>
            <a:srgbClr val="081B32"/>
          </a:solidFill>
          <a:ln w="12700">
            <a:solidFill>
              <a:srgbClr val="081B32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1794" y="2051914"/>
            <a:ext cx="285293" cy="285293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960120" y="2560320"/>
            <a:ext cx="1691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Javne financije</a:t>
            </a:r>
            <a:endParaRPr lang="en-US" sz="1350" dirty="0"/>
          </a:p>
        </p:txBody>
      </p:sp>
      <p:sp>
        <p:nvSpPr>
          <p:cNvPr id="12" name="Text 9"/>
          <p:cNvSpPr txBox="1"/>
          <p:nvPr/>
        </p:nvSpPr>
        <p:spPr>
          <a:xfrm>
            <a:off x="960120" y="3154680"/>
            <a:ext cx="17373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Kontrola neto rashoda</a:t>
            </a:r>
            <a:endParaRPr lang="en-US" sz="105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Prostor za izdatke za obranu</a:t>
            </a:r>
            <a:endParaRPr lang="en-US" sz="105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Porez na nekretnine prema vrijednosti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960120" y="4526280"/>
            <a:ext cx="1645920" cy="0"/>
          </a:xfrm>
          <a:prstGeom prst="line">
            <a:avLst/>
          </a:prstGeom>
          <a:noFill/>
          <a:ln w="9525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4" name="Text 11"/>
          <p:cNvSpPr txBox="1"/>
          <p:nvPr/>
        </p:nvSpPr>
        <p:spPr>
          <a:xfrm>
            <a:off x="960120" y="4590288"/>
            <a:ext cx="17373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C49E4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Za vas: </a:t>
            </a:r>
            <a:r>
              <a:rPr lang="en-US" sz="11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Pravodobno planirati nacionalno sufinanciranje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2880360" y="1737360"/>
            <a:ext cx="2057400" cy="3611880"/>
          </a:xfrm>
          <a:prstGeom prst="roundRect">
            <a:avLst>
              <a:gd name="adj" fmla="val 2667"/>
            </a:avLst>
          </a:prstGeom>
          <a:solidFill>
            <a:srgbClr val="F5F7FA"/>
          </a:solidFill>
          <a:ln w="9525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6" name="Shape 13"/>
          <p:cNvSpPr/>
          <p:nvPr/>
        </p:nvSpPr>
        <p:spPr>
          <a:xfrm>
            <a:off x="2880360" y="1737360"/>
            <a:ext cx="64008" cy="3611880"/>
          </a:xfrm>
          <a:prstGeom prst="rect">
            <a:avLst/>
          </a:prstGeom>
          <a:solidFill>
            <a:srgbClr val="112D4B"/>
          </a:solidFill>
          <a:ln w="12700">
            <a:solidFill>
              <a:srgbClr val="112D4B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7" name="Shape 14"/>
          <p:cNvSpPr/>
          <p:nvPr/>
        </p:nvSpPr>
        <p:spPr>
          <a:xfrm>
            <a:off x="3154680" y="1920240"/>
            <a:ext cx="548640" cy="548640"/>
          </a:xfrm>
          <a:prstGeom prst="ellipse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1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6354" y="2051914"/>
            <a:ext cx="285293" cy="285293"/>
          </a:xfrm>
          <a:prstGeom prst="rect">
            <a:avLst/>
          </a:prstGeom>
        </p:spPr>
      </p:pic>
      <p:sp>
        <p:nvSpPr>
          <p:cNvPr id="19" name="Text 15"/>
          <p:cNvSpPr txBox="1"/>
          <p:nvPr/>
        </p:nvSpPr>
        <p:spPr>
          <a:xfrm>
            <a:off x="3154680" y="2560320"/>
            <a:ext cx="1691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EU fondovi</a:t>
            </a:r>
            <a:endParaRPr lang="en-US" sz="1350" dirty="0"/>
          </a:p>
        </p:txBody>
      </p:sp>
      <p:sp>
        <p:nvSpPr>
          <p:cNvPr id="20" name="Text 16"/>
          <p:cNvSpPr txBox="1"/>
          <p:nvPr/>
        </p:nvSpPr>
        <p:spPr>
          <a:xfrm>
            <a:off x="3154680" y="3154680"/>
            <a:ext cx="17373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Nastaviti reforme iz NPOO-a</a:t>
            </a:r>
            <a:endParaRPr lang="en-US" sz="105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Zadržati tempo kohezijske politike</a:t>
            </a:r>
            <a:endParaRPr lang="en-US" sz="105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Brzo provesti nove prioritete</a:t>
            </a:r>
            <a:endParaRPr lang="en-US" sz="1050" dirty="0"/>
          </a:p>
        </p:txBody>
      </p:sp>
      <p:sp>
        <p:nvSpPr>
          <p:cNvPr id="21" name="Shape 17"/>
          <p:cNvSpPr/>
          <p:nvPr/>
        </p:nvSpPr>
        <p:spPr>
          <a:xfrm>
            <a:off x="3154680" y="4526280"/>
            <a:ext cx="1645920" cy="0"/>
          </a:xfrm>
          <a:prstGeom prst="line">
            <a:avLst/>
          </a:prstGeom>
          <a:noFill/>
          <a:ln w="9525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2" name="Text 18"/>
          <p:cNvSpPr txBox="1"/>
          <p:nvPr/>
        </p:nvSpPr>
        <p:spPr>
          <a:xfrm>
            <a:off x="3154680" y="4590288"/>
            <a:ext cx="17373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C49E4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Za vas: </a:t>
            </a:r>
            <a:r>
              <a:rPr lang="en-US" sz="11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Novi prioriteti PKK-a već su otvoreni</a:t>
            </a:r>
            <a:endParaRPr lang="en-US" sz="1100" dirty="0"/>
          </a:p>
        </p:txBody>
      </p:sp>
      <p:sp>
        <p:nvSpPr>
          <p:cNvPr id="23" name="Shape 19"/>
          <p:cNvSpPr/>
          <p:nvPr/>
        </p:nvSpPr>
        <p:spPr>
          <a:xfrm>
            <a:off x="5074920" y="1737360"/>
            <a:ext cx="2057400" cy="3611880"/>
          </a:xfrm>
          <a:prstGeom prst="roundRect">
            <a:avLst>
              <a:gd name="adj" fmla="val 2667"/>
            </a:avLst>
          </a:prstGeom>
          <a:solidFill>
            <a:srgbClr val="F5F7FA"/>
          </a:solidFill>
          <a:ln w="9525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4" name="Shape 20"/>
          <p:cNvSpPr/>
          <p:nvPr/>
        </p:nvSpPr>
        <p:spPr>
          <a:xfrm>
            <a:off x="5074920" y="1737360"/>
            <a:ext cx="64008" cy="3611880"/>
          </a:xfrm>
          <a:prstGeom prst="rect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5" name="Shape 21"/>
          <p:cNvSpPr/>
          <p:nvPr/>
        </p:nvSpPr>
        <p:spPr>
          <a:xfrm>
            <a:off x="5349240" y="1920240"/>
            <a:ext cx="548640" cy="548640"/>
          </a:xfrm>
          <a:prstGeom prst="ellipse">
            <a:avLst/>
          </a:prstGeom>
          <a:solidFill>
            <a:srgbClr val="081B32"/>
          </a:solidFill>
          <a:ln w="12700">
            <a:solidFill>
              <a:srgbClr val="081B32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2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0914" y="2051914"/>
            <a:ext cx="285293" cy="285293"/>
          </a:xfrm>
          <a:prstGeom prst="rect">
            <a:avLst/>
          </a:prstGeom>
        </p:spPr>
      </p:pic>
      <p:sp>
        <p:nvSpPr>
          <p:cNvPr id="27" name="Text 22"/>
          <p:cNvSpPr txBox="1"/>
          <p:nvPr/>
        </p:nvSpPr>
        <p:spPr>
          <a:xfrm>
            <a:off x="5349240" y="2560320"/>
            <a:ext cx="1691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Istraživanje i poslovanje</a:t>
            </a:r>
            <a:endParaRPr lang="en-US" sz="1350" dirty="0"/>
          </a:p>
        </p:txBody>
      </p:sp>
      <p:sp>
        <p:nvSpPr>
          <p:cNvPr id="28" name="Text 23"/>
          <p:cNvSpPr txBox="1"/>
          <p:nvPr/>
        </p:nvSpPr>
        <p:spPr>
          <a:xfrm>
            <a:off x="5349240" y="3154680"/>
            <a:ext cx="17373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Spajanje instituta i sveučilišta</a:t>
            </a:r>
            <a:endParaRPr lang="en-US" sz="105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Brže dozvole, spajanje općina</a:t>
            </a:r>
            <a:endParaRPr lang="en-US" sz="105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Internet na selu i otocima</a:t>
            </a:r>
            <a:endParaRPr lang="en-US" sz="1050" dirty="0"/>
          </a:p>
        </p:txBody>
      </p:sp>
      <p:sp>
        <p:nvSpPr>
          <p:cNvPr id="29" name="Shape 24"/>
          <p:cNvSpPr/>
          <p:nvPr/>
        </p:nvSpPr>
        <p:spPr>
          <a:xfrm>
            <a:off x="5349240" y="4526280"/>
            <a:ext cx="1645920" cy="0"/>
          </a:xfrm>
          <a:prstGeom prst="line">
            <a:avLst/>
          </a:prstGeom>
          <a:noFill/>
          <a:ln w="9525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0" name="Text 25"/>
          <p:cNvSpPr txBox="1"/>
          <p:nvPr/>
        </p:nvSpPr>
        <p:spPr>
          <a:xfrm>
            <a:off x="5349240" y="4590288"/>
            <a:ext cx="17373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C49E4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Za vas: </a:t>
            </a:r>
            <a:r>
              <a:rPr lang="en-US" sz="11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Prednost regionalnim I&amp;I čvorištima i digitalnim projektima</a:t>
            </a:r>
            <a:endParaRPr lang="en-US" sz="1100" dirty="0"/>
          </a:p>
        </p:txBody>
      </p:sp>
      <p:sp>
        <p:nvSpPr>
          <p:cNvPr id="31" name="Shape 26"/>
          <p:cNvSpPr/>
          <p:nvPr/>
        </p:nvSpPr>
        <p:spPr>
          <a:xfrm>
            <a:off x="7269480" y="1737360"/>
            <a:ext cx="2057400" cy="3611880"/>
          </a:xfrm>
          <a:prstGeom prst="roundRect">
            <a:avLst>
              <a:gd name="adj" fmla="val 2667"/>
            </a:avLst>
          </a:prstGeom>
          <a:solidFill>
            <a:srgbClr val="F5F7FA"/>
          </a:solidFill>
          <a:ln w="9525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2" name="Shape 27"/>
          <p:cNvSpPr/>
          <p:nvPr/>
        </p:nvSpPr>
        <p:spPr>
          <a:xfrm>
            <a:off x="7269480" y="1737360"/>
            <a:ext cx="64008" cy="3611880"/>
          </a:xfrm>
          <a:prstGeom prst="rect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3" name="Shape 28"/>
          <p:cNvSpPr/>
          <p:nvPr/>
        </p:nvSpPr>
        <p:spPr>
          <a:xfrm>
            <a:off x="7543800" y="1920240"/>
            <a:ext cx="548640" cy="548640"/>
          </a:xfrm>
          <a:prstGeom prst="ellipse">
            <a:avLst/>
          </a:prstGeom>
          <a:solidFill>
            <a:srgbClr val="081B32"/>
          </a:solidFill>
          <a:ln w="12700">
            <a:solidFill>
              <a:srgbClr val="081B32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3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75474" y="2051914"/>
            <a:ext cx="285293" cy="285293"/>
          </a:xfrm>
          <a:prstGeom prst="rect">
            <a:avLst/>
          </a:prstGeom>
        </p:spPr>
      </p:pic>
      <p:sp>
        <p:nvSpPr>
          <p:cNvPr id="35" name="Text 29"/>
          <p:cNvSpPr txBox="1"/>
          <p:nvPr/>
        </p:nvSpPr>
        <p:spPr>
          <a:xfrm>
            <a:off x="7543800" y="2560320"/>
            <a:ext cx="1691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Energija i klima</a:t>
            </a:r>
            <a:endParaRPr lang="en-US" sz="1350" dirty="0"/>
          </a:p>
        </p:txBody>
      </p:sp>
      <p:sp>
        <p:nvSpPr>
          <p:cNvPr id="36" name="Text 30"/>
          <p:cNvSpPr txBox="1"/>
          <p:nvPr/>
        </p:nvSpPr>
        <p:spPr>
          <a:xfrm>
            <a:off x="7543800" y="3154680"/>
            <a:ext cx="17373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Obnovljivi izvori, mreže, skladištenje</a:t>
            </a:r>
            <a:endParaRPr lang="en-US" sz="105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Energetske zajednice, učinkovitost</a:t>
            </a:r>
            <a:endParaRPr lang="en-US" sz="105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Čisti promet, klimatska otpornost</a:t>
            </a:r>
            <a:endParaRPr lang="en-US" sz="1050" dirty="0"/>
          </a:p>
        </p:txBody>
      </p:sp>
      <p:sp>
        <p:nvSpPr>
          <p:cNvPr id="37" name="Shape 31"/>
          <p:cNvSpPr/>
          <p:nvPr/>
        </p:nvSpPr>
        <p:spPr>
          <a:xfrm>
            <a:off x="7543800" y="4526280"/>
            <a:ext cx="1645920" cy="0"/>
          </a:xfrm>
          <a:prstGeom prst="line">
            <a:avLst/>
          </a:prstGeom>
          <a:noFill/>
          <a:ln w="9525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8" name="Text 32"/>
          <p:cNvSpPr txBox="1"/>
          <p:nvPr/>
        </p:nvSpPr>
        <p:spPr>
          <a:xfrm>
            <a:off x="7543800" y="4590288"/>
            <a:ext cx="17373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C49E4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Za vas: </a:t>
            </a:r>
            <a:r>
              <a:rPr lang="en-US" sz="11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Mnogo prilika za gradove i MSP-ove</a:t>
            </a:r>
            <a:endParaRPr lang="en-US" sz="1100" dirty="0"/>
          </a:p>
        </p:txBody>
      </p:sp>
      <p:sp>
        <p:nvSpPr>
          <p:cNvPr id="39" name="Shape 33"/>
          <p:cNvSpPr/>
          <p:nvPr/>
        </p:nvSpPr>
        <p:spPr>
          <a:xfrm>
            <a:off x="9464040" y="1737360"/>
            <a:ext cx="2057400" cy="3611880"/>
          </a:xfrm>
          <a:prstGeom prst="roundRect">
            <a:avLst>
              <a:gd name="adj" fmla="val 2667"/>
            </a:avLst>
          </a:prstGeom>
          <a:solidFill>
            <a:srgbClr val="F5F7FA"/>
          </a:solidFill>
          <a:ln w="9525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0" name="Shape 34"/>
          <p:cNvSpPr/>
          <p:nvPr/>
        </p:nvSpPr>
        <p:spPr>
          <a:xfrm>
            <a:off x="9464040" y="1737360"/>
            <a:ext cx="64008" cy="3611880"/>
          </a:xfrm>
          <a:prstGeom prst="rect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1" name="Shape 35"/>
          <p:cNvSpPr/>
          <p:nvPr/>
        </p:nvSpPr>
        <p:spPr>
          <a:xfrm>
            <a:off x="9738360" y="1920240"/>
            <a:ext cx="548640" cy="548640"/>
          </a:xfrm>
          <a:prstGeom prst="ellipse">
            <a:avLst/>
          </a:prstGeom>
          <a:solidFill>
            <a:srgbClr val="081B32"/>
          </a:solidFill>
          <a:ln w="12700">
            <a:solidFill>
              <a:srgbClr val="081B32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4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70034" y="2051914"/>
            <a:ext cx="285293" cy="285293"/>
          </a:xfrm>
          <a:prstGeom prst="rect">
            <a:avLst/>
          </a:prstGeom>
        </p:spPr>
      </p:pic>
      <p:sp>
        <p:nvSpPr>
          <p:cNvPr id="43" name="Text 36"/>
          <p:cNvSpPr txBox="1"/>
          <p:nvPr/>
        </p:nvSpPr>
        <p:spPr>
          <a:xfrm>
            <a:off x="9738360" y="2560320"/>
            <a:ext cx="1691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Ljudi, zdravstvo, stanovanje</a:t>
            </a:r>
            <a:endParaRPr lang="en-US" sz="1350" dirty="0"/>
          </a:p>
        </p:txBody>
      </p:sp>
      <p:sp>
        <p:nvSpPr>
          <p:cNvPr id="44" name="Text 37"/>
          <p:cNvSpPr txBox="1"/>
          <p:nvPr/>
        </p:nvSpPr>
        <p:spPr>
          <a:xfrm>
            <a:off x="9738360" y="3154680"/>
            <a:ext cx="17373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Vještine, STEM, privlačenje talenata</a:t>
            </a:r>
            <a:endParaRPr lang="en-US" sz="105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Dugotrajna skrb, zdravstveni djelatnici</a:t>
            </a:r>
            <a:endParaRPr lang="en-US" sz="105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Više priuštivih stanova</a:t>
            </a:r>
            <a:endParaRPr lang="en-US" sz="1050" dirty="0"/>
          </a:p>
        </p:txBody>
      </p:sp>
      <p:sp>
        <p:nvSpPr>
          <p:cNvPr id="45" name="Shape 38"/>
          <p:cNvSpPr/>
          <p:nvPr/>
        </p:nvSpPr>
        <p:spPr>
          <a:xfrm>
            <a:off x="9738360" y="4526280"/>
            <a:ext cx="1645920" cy="0"/>
          </a:xfrm>
          <a:prstGeom prst="line">
            <a:avLst/>
          </a:prstGeom>
          <a:noFill/>
          <a:ln w="9525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6" name="Text 39"/>
          <p:cNvSpPr txBox="1"/>
          <p:nvPr/>
        </p:nvSpPr>
        <p:spPr>
          <a:xfrm>
            <a:off x="9738360" y="4590288"/>
            <a:ext cx="17373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C49E4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Za vas: </a:t>
            </a:r>
            <a:r>
              <a:rPr lang="en-US" sz="11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Projekti „prava na ostanak” odgovaraju preporukama</a:t>
            </a:r>
            <a:endParaRPr lang="en-US" sz="1100" dirty="0"/>
          </a:p>
        </p:txBody>
      </p:sp>
      <p:sp>
        <p:nvSpPr>
          <p:cNvPr id="47" name="Shape 40"/>
          <p:cNvSpPr/>
          <p:nvPr/>
        </p:nvSpPr>
        <p:spPr>
          <a:xfrm>
            <a:off x="685800" y="5532120"/>
            <a:ext cx="10835640" cy="548640"/>
          </a:xfrm>
          <a:prstGeom prst="roundRect">
            <a:avLst>
              <a:gd name="adj" fmla="val 16667"/>
            </a:avLst>
          </a:prstGeom>
          <a:solidFill>
            <a:srgbClr val="081B32"/>
          </a:solidFill>
          <a:ln w="12700">
            <a:solidFill>
              <a:srgbClr val="081B32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8" name="Text 41"/>
          <p:cNvSpPr txBox="1"/>
          <p:nvPr/>
        </p:nvSpPr>
        <p:spPr>
          <a:xfrm>
            <a:off x="914400" y="5532120"/>
            <a:ext cx="1042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Semestar oblikuje nacionalni plan za 2028.: projekti koji odgovaraju na ove preporuke imaju prednost.</a:t>
            </a:r>
            <a:endParaRPr lang="en-US" sz="1400" dirty="0"/>
          </a:p>
        </p:txBody>
      </p:sp>
      <p:sp>
        <p:nvSpPr>
          <p:cNvPr id="49" name="Text 42"/>
          <p:cNvSpPr txBox="1"/>
          <p:nvPr/>
        </p:nvSpPr>
        <p:spPr>
          <a:xfrm>
            <a:off x="685800" y="6217920"/>
            <a:ext cx="10332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66748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Izvor: Preporuka Komisije COM(2026) 211 od 3.6.2026.; preporuke za pojedine zemlje Vijeće je usvojilo 10.7.2026.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081B32"/>
          </a:solidFill>
          <a:ln w="12700">
            <a:solidFill>
              <a:srgbClr val="081B32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" name="Text 1"/>
          <p:cNvSpPr txBox="1"/>
          <p:nvPr/>
        </p:nvSpPr>
        <p:spPr>
          <a:xfrm>
            <a:off x="640080" y="36576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Od više programa prema jednom planu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91440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66748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Kohezija, poljoprivreda, ribarstvo, migracije i Socijalni fond za klimatsku politiku u jednom NRPP-u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40080" y="1371600"/>
            <a:ext cx="914400" cy="50292"/>
          </a:xfrm>
          <a:prstGeom prst="rect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6" name="Text 4"/>
          <p:cNvSpPr txBox="1"/>
          <p:nvPr/>
        </p:nvSpPr>
        <p:spPr>
          <a:xfrm>
            <a:off x="11201400" y="6446520"/>
            <a:ext cx="4114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dirty="0">
                <a:solidFill>
                  <a:srgbClr val="66748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685800" y="1691640"/>
            <a:ext cx="2468880" cy="475488"/>
          </a:xfrm>
          <a:prstGeom prst="roundRect">
            <a:avLst>
              <a:gd name="adj" fmla="val 11538"/>
            </a:avLst>
          </a:prstGeom>
          <a:solidFill>
            <a:srgbClr val="F5F7FA"/>
          </a:solidFill>
          <a:ln w="9525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8" name="Text 6"/>
          <p:cNvSpPr txBox="1"/>
          <p:nvPr/>
        </p:nvSpPr>
        <p:spPr>
          <a:xfrm>
            <a:off x="822960" y="1691640"/>
            <a:ext cx="22402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EFRR / KF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85800" y="2295144"/>
            <a:ext cx="2468880" cy="475488"/>
          </a:xfrm>
          <a:prstGeom prst="roundRect">
            <a:avLst>
              <a:gd name="adj" fmla="val 11538"/>
            </a:avLst>
          </a:prstGeom>
          <a:solidFill>
            <a:srgbClr val="F5F7FA"/>
          </a:solidFill>
          <a:ln w="9525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0" name="Text 8"/>
          <p:cNvSpPr txBox="1"/>
          <p:nvPr/>
        </p:nvSpPr>
        <p:spPr>
          <a:xfrm>
            <a:off x="822960" y="2295144"/>
            <a:ext cx="22402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ESF+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85800" y="2898648"/>
            <a:ext cx="2468880" cy="475488"/>
          </a:xfrm>
          <a:prstGeom prst="roundRect">
            <a:avLst>
              <a:gd name="adj" fmla="val 11538"/>
            </a:avLst>
          </a:prstGeom>
          <a:solidFill>
            <a:srgbClr val="F5F7FA"/>
          </a:solidFill>
          <a:ln w="9525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2" name="Text 10"/>
          <p:cNvSpPr txBox="1"/>
          <p:nvPr/>
        </p:nvSpPr>
        <p:spPr>
          <a:xfrm>
            <a:off x="822960" y="2898648"/>
            <a:ext cx="22402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ZPP / ruralno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85800" y="3502152"/>
            <a:ext cx="2468880" cy="475488"/>
          </a:xfrm>
          <a:prstGeom prst="roundRect">
            <a:avLst>
              <a:gd name="adj" fmla="val 11538"/>
            </a:avLst>
          </a:prstGeom>
          <a:solidFill>
            <a:srgbClr val="F5F7FA"/>
          </a:solidFill>
          <a:ln w="9525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4" name="Text 12"/>
          <p:cNvSpPr txBox="1"/>
          <p:nvPr/>
        </p:nvSpPr>
        <p:spPr>
          <a:xfrm>
            <a:off x="822960" y="3502152"/>
            <a:ext cx="22402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Ribarstvo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85800" y="4105656"/>
            <a:ext cx="2468880" cy="475488"/>
          </a:xfrm>
          <a:prstGeom prst="roundRect">
            <a:avLst>
              <a:gd name="adj" fmla="val 11538"/>
            </a:avLst>
          </a:prstGeom>
          <a:solidFill>
            <a:srgbClr val="F5F7FA"/>
          </a:solidFill>
          <a:ln w="9525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6" name="Text 14"/>
          <p:cNvSpPr txBox="1"/>
          <p:nvPr/>
        </p:nvSpPr>
        <p:spPr>
          <a:xfrm>
            <a:off x="822960" y="4105656"/>
            <a:ext cx="22402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Migracije / sigurnost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685800" y="4709160"/>
            <a:ext cx="2468880" cy="475488"/>
          </a:xfrm>
          <a:prstGeom prst="roundRect">
            <a:avLst>
              <a:gd name="adj" fmla="val 11538"/>
            </a:avLst>
          </a:prstGeom>
          <a:solidFill>
            <a:srgbClr val="F5F7FA"/>
          </a:solidFill>
          <a:ln w="9525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8" name="Text 16"/>
          <p:cNvSpPr txBox="1"/>
          <p:nvPr/>
        </p:nvSpPr>
        <p:spPr>
          <a:xfrm>
            <a:off x="822960" y="4709160"/>
            <a:ext cx="22402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Socijalni fond za klimatsku politiku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3337560" y="3063240"/>
            <a:ext cx="822960" cy="548640"/>
          </a:xfrm>
          <a:prstGeom prst="rightArrow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0" name="Shape 18"/>
          <p:cNvSpPr/>
          <p:nvPr/>
        </p:nvSpPr>
        <p:spPr>
          <a:xfrm>
            <a:off x="4343400" y="2148840"/>
            <a:ext cx="2468880" cy="2377440"/>
          </a:xfrm>
          <a:prstGeom prst="roundRect">
            <a:avLst>
              <a:gd name="adj" fmla="val 3846"/>
            </a:avLst>
          </a:prstGeom>
          <a:solidFill>
            <a:srgbClr val="081B32"/>
          </a:solidFill>
          <a:ln w="12700">
            <a:solidFill>
              <a:srgbClr val="081B32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1" name="Text 19"/>
          <p:cNvSpPr txBox="1"/>
          <p:nvPr/>
        </p:nvSpPr>
        <p:spPr>
          <a:xfrm>
            <a:off x="4343400" y="2423160"/>
            <a:ext cx="2468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C49E4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NRPP</a:t>
            </a:r>
            <a:endParaRPr lang="en-US" sz="3000" dirty="0"/>
          </a:p>
        </p:txBody>
      </p:sp>
      <p:sp>
        <p:nvSpPr>
          <p:cNvPr id="22" name="Text 20"/>
          <p:cNvSpPr txBox="1"/>
          <p:nvPr/>
        </p:nvSpPr>
        <p:spPr>
          <a:xfrm>
            <a:off x="4526280" y="3063240"/>
            <a:ext cx="2103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jedan nacionalni i regionalni partnerski plan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4343400" y="466344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66748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Interreg zadržava vlastiti plan</a:t>
            </a:r>
            <a:endParaRPr lang="en-US" sz="1100" dirty="0"/>
          </a:p>
        </p:txBody>
      </p:sp>
      <p:sp>
        <p:nvSpPr>
          <p:cNvPr id="24" name="Text 22"/>
          <p:cNvSpPr txBox="1"/>
          <p:nvPr/>
        </p:nvSpPr>
        <p:spPr>
          <a:xfrm>
            <a:off x="7315200" y="1691640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Što to znači za vas</a:t>
            </a:r>
            <a:endParaRPr lang="en-US" sz="1500" dirty="0"/>
          </a:p>
        </p:txBody>
      </p:sp>
      <p:sp>
        <p:nvSpPr>
          <p:cNvPr id="25" name="Shape 23"/>
          <p:cNvSpPr/>
          <p:nvPr/>
        </p:nvSpPr>
        <p:spPr>
          <a:xfrm>
            <a:off x="7315200" y="2148840"/>
            <a:ext cx="502920" cy="502920"/>
          </a:xfrm>
          <a:prstGeom prst="ellipse">
            <a:avLst/>
          </a:prstGeom>
          <a:solidFill>
            <a:srgbClr val="081B32"/>
          </a:solidFill>
          <a:ln w="12700">
            <a:solidFill>
              <a:srgbClr val="081B32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2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5901" y="2269541"/>
            <a:ext cx="261518" cy="261518"/>
          </a:xfrm>
          <a:prstGeom prst="rect">
            <a:avLst/>
          </a:prstGeom>
        </p:spPr>
      </p:pic>
      <p:sp>
        <p:nvSpPr>
          <p:cNvPr id="27" name="Text 24"/>
          <p:cNvSpPr txBox="1"/>
          <p:nvPr/>
        </p:nvSpPr>
        <p:spPr>
          <a:xfrm>
            <a:off x="8001000" y="2148840"/>
            <a:ext cx="3566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Svaki projekt pozicionirati unutar nacionalnih i regionalnih prioriteta – ne samo poziva</a:t>
            </a:r>
            <a:endParaRPr lang="en-US" sz="1300" dirty="0"/>
          </a:p>
        </p:txBody>
      </p:sp>
      <p:sp>
        <p:nvSpPr>
          <p:cNvPr id="28" name="Shape 25"/>
          <p:cNvSpPr/>
          <p:nvPr/>
        </p:nvSpPr>
        <p:spPr>
          <a:xfrm>
            <a:off x="7315200" y="3154680"/>
            <a:ext cx="502920" cy="502920"/>
          </a:xfrm>
          <a:prstGeom prst="ellipse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2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5901" y="3275381"/>
            <a:ext cx="261518" cy="261518"/>
          </a:xfrm>
          <a:prstGeom prst="rect">
            <a:avLst/>
          </a:prstGeom>
        </p:spPr>
      </p:pic>
      <p:sp>
        <p:nvSpPr>
          <p:cNvPr id="30" name="Text 26"/>
          <p:cNvSpPr txBox="1"/>
          <p:nvPr/>
        </p:nvSpPr>
        <p:spPr>
          <a:xfrm>
            <a:off x="8001000" y="3154680"/>
            <a:ext cx="3566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Regionalna i teritorijalna poglavlja nisu obvezna: na vrijeme uključiti regiju i ministarstva</a:t>
            </a:r>
            <a:endParaRPr lang="en-US" sz="1300" dirty="0"/>
          </a:p>
        </p:txBody>
      </p:sp>
      <p:sp>
        <p:nvSpPr>
          <p:cNvPr id="31" name="Shape 27"/>
          <p:cNvSpPr/>
          <p:nvPr/>
        </p:nvSpPr>
        <p:spPr>
          <a:xfrm>
            <a:off x="7315200" y="4160520"/>
            <a:ext cx="502920" cy="502920"/>
          </a:xfrm>
          <a:prstGeom prst="ellipse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3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5901" y="4281221"/>
            <a:ext cx="261518" cy="261518"/>
          </a:xfrm>
          <a:prstGeom prst="rect">
            <a:avLst/>
          </a:prstGeom>
        </p:spPr>
      </p:pic>
      <p:sp>
        <p:nvSpPr>
          <p:cNvPr id="33" name="Text 28"/>
          <p:cNvSpPr txBox="1"/>
          <p:nvPr/>
        </p:nvSpPr>
        <p:spPr>
          <a:xfrm>
            <a:off x="8001000" y="4160520"/>
            <a:ext cx="3566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LEADER ostaje obvezan; najmanje 10 % za ruralna područja</a:t>
            </a:r>
            <a:endParaRPr lang="en-US" sz="1300" dirty="0"/>
          </a:p>
        </p:txBody>
      </p:sp>
      <p:sp>
        <p:nvSpPr>
          <p:cNvPr id="34" name="Shape 29"/>
          <p:cNvSpPr/>
          <p:nvPr/>
        </p:nvSpPr>
        <p:spPr>
          <a:xfrm>
            <a:off x="685800" y="5532120"/>
            <a:ext cx="10835640" cy="548640"/>
          </a:xfrm>
          <a:prstGeom prst="roundRect">
            <a:avLst>
              <a:gd name="adj" fmla="val 16667"/>
            </a:avLst>
          </a:prstGeom>
          <a:solidFill>
            <a:srgbClr val="081B32"/>
          </a:solidFill>
          <a:ln w="12700">
            <a:solidFill>
              <a:srgbClr val="081B32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5" name="Text 30"/>
          <p:cNvSpPr txBox="1"/>
          <p:nvPr/>
        </p:nvSpPr>
        <p:spPr>
          <a:xfrm>
            <a:off x="914400" y="5532120"/>
            <a:ext cx="1042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EFRR, KF i ESF ne „nestaju” – planiraju se i isplaćuju kroz jedan sustav.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081B32"/>
          </a:solidFill>
          <a:ln w="12700">
            <a:solidFill>
              <a:srgbClr val="081B32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" name="Text 1"/>
          <p:cNvSpPr txBox="1"/>
          <p:nvPr/>
        </p:nvSpPr>
        <p:spPr>
          <a:xfrm>
            <a:off x="640080" y="36576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Mogućnosti financiranja 2028.–2034.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91440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66748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Prijedlog Komisije iz srpnja 2025. · ≈ €2 bilijuna za 7 godina (tekuće cijene)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40080" y="1371600"/>
            <a:ext cx="914400" cy="50292"/>
          </a:xfrm>
          <a:prstGeom prst="rect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6" name="Text 4"/>
          <p:cNvSpPr txBox="1"/>
          <p:nvPr/>
        </p:nvSpPr>
        <p:spPr>
          <a:xfrm>
            <a:off x="11201400" y="6446520"/>
            <a:ext cx="4114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dirty="0">
                <a:solidFill>
                  <a:srgbClr val="66748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8</a:t>
            </a:r>
            <a:endParaRPr lang="en-US" sz="1000" dirty="0"/>
          </a:p>
        </p:txBody>
      </p:sp>
      <p:graphicFrame>
        <p:nvGraphicFramePr>
          <p:cNvPr id="7" name="Chart 0"/>
          <p:cNvGraphicFramePr/>
          <p:nvPr/>
        </p:nvGraphicFramePr>
        <p:xfrm>
          <a:off x="640080" y="1600200"/>
          <a:ext cx="6035040" cy="3794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Shape 5"/>
          <p:cNvSpPr/>
          <p:nvPr/>
        </p:nvSpPr>
        <p:spPr>
          <a:xfrm>
            <a:off x="6949440" y="1554480"/>
            <a:ext cx="4572000" cy="1234440"/>
          </a:xfrm>
          <a:prstGeom prst="roundRect">
            <a:avLst>
              <a:gd name="adj" fmla="val 4444"/>
            </a:avLst>
          </a:prstGeom>
          <a:solidFill>
            <a:srgbClr val="F5F7FA"/>
          </a:solidFill>
          <a:ln w="9525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9" name="Shape 6"/>
          <p:cNvSpPr/>
          <p:nvPr/>
        </p:nvSpPr>
        <p:spPr>
          <a:xfrm>
            <a:off x="6949440" y="1554480"/>
            <a:ext cx="64008" cy="1234440"/>
          </a:xfrm>
          <a:prstGeom prst="rect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0" name="Shape 7"/>
          <p:cNvSpPr/>
          <p:nvPr/>
        </p:nvSpPr>
        <p:spPr>
          <a:xfrm>
            <a:off x="7178040" y="1691640"/>
            <a:ext cx="457200" cy="457200"/>
          </a:xfrm>
          <a:prstGeom prst="ellipse">
            <a:avLst/>
          </a:prstGeom>
          <a:solidFill>
            <a:srgbClr val="081B32"/>
          </a:solidFill>
          <a:ln w="12700">
            <a:solidFill>
              <a:srgbClr val="081B32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7768" y="1801368"/>
            <a:ext cx="237744" cy="237744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7772400" y="1645920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Put 1 · Nacionalni plan</a:t>
            </a:r>
            <a:endParaRPr lang="en-US" sz="1400" dirty="0"/>
          </a:p>
        </p:txBody>
      </p:sp>
      <p:sp>
        <p:nvSpPr>
          <p:cNvPr id="13" name="Text 9"/>
          <p:cNvSpPr txBox="1"/>
          <p:nvPr/>
        </p:nvSpPr>
        <p:spPr>
          <a:xfrm>
            <a:off x="7772400" y="193852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66748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podijeljeno upravljanje · ministarstva i regije</a:t>
            </a:r>
            <a:endParaRPr lang="en-US" sz="1000" dirty="0"/>
          </a:p>
        </p:txBody>
      </p:sp>
      <p:sp>
        <p:nvSpPr>
          <p:cNvPr id="14" name="Text 10"/>
          <p:cNvSpPr txBox="1"/>
          <p:nvPr/>
        </p:nvSpPr>
        <p:spPr>
          <a:xfrm>
            <a:off x="7178040" y="2267712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NRPP ≈ €865 mlrd u EU-u, zaštićena potpora ZPP-a</a:t>
            </a:r>
            <a:endParaRPr lang="en-US" sz="1100" dirty="0"/>
          </a:p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Kohezija, socijalno, ruralno, unutarnji poslovi</a:t>
            </a:r>
            <a:endParaRPr lang="en-US" sz="1100" dirty="0"/>
          </a:p>
        </p:txBody>
      </p:sp>
      <p:sp>
        <p:nvSpPr>
          <p:cNvPr id="15" name="Shape 11"/>
          <p:cNvSpPr/>
          <p:nvPr/>
        </p:nvSpPr>
        <p:spPr>
          <a:xfrm>
            <a:off x="6949440" y="2880360"/>
            <a:ext cx="4572000" cy="1371600"/>
          </a:xfrm>
          <a:prstGeom prst="roundRect">
            <a:avLst>
              <a:gd name="adj" fmla="val 4000"/>
            </a:avLst>
          </a:prstGeom>
          <a:solidFill>
            <a:srgbClr val="F5F7FA"/>
          </a:solidFill>
          <a:ln w="9525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6" name="Shape 12"/>
          <p:cNvSpPr/>
          <p:nvPr/>
        </p:nvSpPr>
        <p:spPr>
          <a:xfrm>
            <a:off x="6949440" y="2880360"/>
            <a:ext cx="64008" cy="1371600"/>
          </a:xfrm>
          <a:prstGeom prst="rect">
            <a:avLst/>
          </a:prstGeom>
          <a:solidFill>
            <a:srgbClr val="112D4B"/>
          </a:solidFill>
          <a:ln w="12700">
            <a:solidFill>
              <a:srgbClr val="112D4B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7" name="Shape 13"/>
          <p:cNvSpPr/>
          <p:nvPr/>
        </p:nvSpPr>
        <p:spPr>
          <a:xfrm>
            <a:off x="7178040" y="3017520"/>
            <a:ext cx="457200" cy="457200"/>
          </a:xfrm>
          <a:prstGeom prst="ellipse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18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7768" y="3127248"/>
            <a:ext cx="237744" cy="237744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7772400" y="2971800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Put 2 · Pozivi iz Bruxellesa</a:t>
            </a:r>
            <a:endParaRPr lang="en-US" sz="1400" dirty="0"/>
          </a:p>
        </p:txBody>
      </p:sp>
      <p:sp>
        <p:nvSpPr>
          <p:cNvPr id="20" name="Text 15"/>
          <p:cNvSpPr txBox="1"/>
          <p:nvPr/>
        </p:nvSpPr>
        <p:spPr>
          <a:xfrm>
            <a:off x="7772400" y="326440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66748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izravno upravljanje · natječaji, često u konzorcijima</a:t>
            </a:r>
            <a:endParaRPr lang="en-US" sz="1000" dirty="0"/>
          </a:p>
        </p:txBody>
      </p:sp>
      <p:sp>
        <p:nvSpPr>
          <p:cNvPr id="21" name="Text 16"/>
          <p:cNvSpPr txBox="1"/>
          <p:nvPr/>
        </p:nvSpPr>
        <p:spPr>
          <a:xfrm>
            <a:off x="7178040" y="3593592"/>
            <a:ext cx="4206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Fond za konkurentnost €409 mlrd (Obzor €175 mlrd, obrana i svemir €131 mlrd)</a:t>
            </a:r>
            <a:endParaRPr lang="en-US" sz="1100" dirty="0"/>
          </a:p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CEF €81 mlrd · Erasmus+ €41 mlrd · AgoraEU €9 mlrd</a:t>
            </a:r>
            <a:endParaRPr lang="en-US" sz="1100" dirty="0"/>
          </a:p>
        </p:txBody>
      </p:sp>
      <p:sp>
        <p:nvSpPr>
          <p:cNvPr id="22" name="Shape 17"/>
          <p:cNvSpPr/>
          <p:nvPr/>
        </p:nvSpPr>
        <p:spPr>
          <a:xfrm>
            <a:off x="6949440" y="4343400"/>
            <a:ext cx="4572000" cy="960120"/>
          </a:xfrm>
          <a:prstGeom prst="roundRect">
            <a:avLst>
              <a:gd name="adj" fmla="val 5714"/>
            </a:avLst>
          </a:prstGeom>
          <a:solidFill>
            <a:srgbClr val="F5F7FA"/>
          </a:solidFill>
          <a:ln w="9525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3" name="Shape 18"/>
          <p:cNvSpPr/>
          <p:nvPr/>
        </p:nvSpPr>
        <p:spPr>
          <a:xfrm>
            <a:off x="6949440" y="4343400"/>
            <a:ext cx="64008" cy="960120"/>
          </a:xfrm>
          <a:prstGeom prst="rect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4" name="Shape 19"/>
          <p:cNvSpPr/>
          <p:nvPr/>
        </p:nvSpPr>
        <p:spPr>
          <a:xfrm>
            <a:off x="7178040" y="4480560"/>
            <a:ext cx="457200" cy="457200"/>
          </a:xfrm>
          <a:prstGeom prst="ellipse">
            <a:avLst/>
          </a:prstGeom>
          <a:solidFill>
            <a:srgbClr val="081B32"/>
          </a:solidFill>
          <a:ln w="12700">
            <a:solidFill>
              <a:srgbClr val="081B32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25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87768" y="4590288"/>
            <a:ext cx="237744" cy="237744"/>
          </a:xfrm>
          <a:prstGeom prst="rect">
            <a:avLst/>
          </a:prstGeom>
        </p:spPr>
      </p:pic>
      <p:sp>
        <p:nvSpPr>
          <p:cNvPr id="26" name="Text 20"/>
          <p:cNvSpPr txBox="1"/>
          <p:nvPr/>
        </p:nvSpPr>
        <p:spPr>
          <a:xfrm>
            <a:off x="7772400" y="4434840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Put 3 · Interreg</a:t>
            </a:r>
            <a:endParaRPr lang="en-US" sz="1400" dirty="0"/>
          </a:p>
        </p:txBody>
      </p:sp>
      <p:sp>
        <p:nvSpPr>
          <p:cNvPr id="27" name="Text 21"/>
          <p:cNvSpPr txBox="1"/>
          <p:nvPr/>
        </p:nvSpPr>
        <p:spPr>
          <a:xfrm>
            <a:off x="7772400" y="472744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66748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vlastiti Interreg plan · prekogranična suradnja</a:t>
            </a:r>
            <a:endParaRPr lang="en-US" sz="1000" dirty="0"/>
          </a:p>
        </p:txBody>
      </p:sp>
      <p:sp>
        <p:nvSpPr>
          <p:cNvPr id="28" name="Text 22"/>
          <p:cNvSpPr txBox="1"/>
          <p:nvPr/>
        </p:nvSpPr>
        <p:spPr>
          <a:xfrm>
            <a:off x="7178040" y="5056632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Partneri u Italiji, Sloveniji, Mađarskoj, na Zapadnom Balkanu</a:t>
            </a:r>
            <a:endParaRPr lang="en-US" sz="1100" dirty="0"/>
          </a:p>
        </p:txBody>
      </p:sp>
      <p:sp>
        <p:nvSpPr>
          <p:cNvPr id="29" name="Shape 23"/>
          <p:cNvSpPr/>
          <p:nvPr/>
        </p:nvSpPr>
        <p:spPr>
          <a:xfrm>
            <a:off x="685800" y="5532120"/>
            <a:ext cx="10835640" cy="548640"/>
          </a:xfrm>
          <a:prstGeom prst="roundRect">
            <a:avLst>
              <a:gd name="adj" fmla="val 16667"/>
            </a:avLst>
          </a:prstGeom>
          <a:solidFill>
            <a:srgbClr val="081B32"/>
          </a:solidFill>
          <a:ln w="12700">
            <a:solidFill>
              <a:srgbClr val="081B32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0" name="Text 24"/>
          <p:cNvSpPr txBox="1"/>
          <p:nvPr/>
        </p:nvSpPr>
        <p:spPr>
          <a:xfrm>
            <a:off x="914400" y="5532120"/>
            <a:ext cx="1042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Većina sredstava i dalje dolazi kroz nacionalni plan – ali EU natječaji snažno rastu: koristiti sva tri puta.</a:t>
            </a:r>
            <a:endParaRPr lang="en-US" sz="1400" dirty="0"/>
          </a:p>
        </p:txBody>
      </p:sp>
      <p:sp>
        <p:nvSpPr>
          <p:cNvPr id="31" name="Text 25"/>
          <p:cNvSpPr txBox="1"/>
          <p:nvPr/>
        </p:nvSpPr>
        <p:spPr>
          <a:xfrm>
            <a:off x="685800" y="6217920"/>
            <a:ext cx="10332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66748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Izvor: Europska komisija, prijedlozi VFO-a 2028.–2034. (16.07.2025.), tekuće cijene, zaokruženo. U pregovorima.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081B32"/>
          </a:solidFill>
          <a:ln w="12700">
            <a:solidFill>
              <a:srgbClr val="081B32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" name="Text 1"/>
          <p:cNvSpPr txBox="1"/>
          <p:nvPr/>
        </p:nvSpPr>
        <p:spPr>
          <a:xfrm>
            <a:off x="640080" y="36576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Plaćanje za rezultate, a ne za račune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91440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66748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Kontrola troška ne nestaje, ali rezultat postaje valuta uspjeha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40080" y="1371600"/>
            <a:ext cx="914400" cy="50292"/>
          </a:xfrm>
          <a:prstGeom prst="rect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6" name="Text 4"/>
          <p:cNvSpPr txBox="1"/>
          <p:nvPr/>
        </p:nvSpPr>
        <p:spPr>
          <a:xfrm>
            <a:off x="11201400" y="6446520"/>
            <a:ext cx="4114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dirty="0">
                <a:solidFill>
                  <a:srgbClr val="66748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685800" y="1691640"/>
            <a:ext cx="2377440" cy="960120"/>
          </a:xfrm>
          <a:prstGeom prst="roundRect">
            <a:avLst>
              <a:gd name="adj" fmla="val 7619"/>
            </a:avLst>
          </a:prstGeom>
          <a:solidFill>
            <a:srgbClr val="F5F7FA"/>
          </a:solidFill>
          <a:ln w="12700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8" name="Text 6"/>
          <p:cNvSpPr txBox="1"/>
          <p:nvPr/>
        </p:nvSpPr>
        <p:spPr>
          <a:xfrm>
            <a:off x="685800" y="178308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ULAZ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685800" y="219456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66748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troškovi, resursi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3063240" y="1874520"/>
            <a:ext cx="411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C49E4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→</a:t>
            </a:r>
            <a:endParaRPr lang="en-US" sz="2600" dirty="0"/>
          </a:p>
        </p:txBody>
      </p:sp>
      <p:sp>
        <p:nvSpPr>
          <p:cNvPr id="11" name="Shape 9"/>
          <p:cNvSpPr/>
          <p:nvPr/>
        </p:nvSpPr>
        <p:spPr>
          <a:xfrm>
            <a:off x="3474720" y="1691640"/>
            <a:ext cx="2377440" cy="960120"/>
          </a:xfrm>
          <a:prstGeom prst="roundRect">
            <a:avLst>
              <a:gd name="adj" fmla="val 7619"/>
            </a:avLst>
          </a:prstGeom>
          <a:solidFill>
            <a:srgbClr val="F5F7FA"/>
          </a:solidFill>
          <a:ln w="12700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2" name="Text 10"/>
          <p:cNvSpPr txBox="1"/>
          <p:nvPr/>
        </p:nvSpPr>
        <p:spPr>
          <a:xfrm>
            <a:off x="3474720" y="178308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AKTIVNOST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3474720" y="219456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66748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što je provedeno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5852160" y="1874520"/>
            <a:ext cx="411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C49E4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→</a:t>
            </a:r>
            <a:endParaRPr lang="en-US" sz="2600" dirty="0"/>
          </a:p>
        </p:txBody>
      </p:sp>
      <p:sp>
        <p:nvSpPr>
          <p:cNvPr id="15" name="Shape 13"/>
          <p:cNvSpPr/>
          <p:nvPr/>
        </p:nvSpPr>
        <p:spPr>
          <a:xfrm>
            <a:off x="6263640" y="1691640"/>
            <a:ext cx="2377440" cy="960120"/>
          </a:xfrm>
          <a:prstGeom prst="roundRect">
            <a:avLst>
              <a:gd name="adj" fmla="val 7619"/>
            </a:avLst>
          </a:prstGeom>
          <a:solidFill>
            <a:srgbClr val="F5F7FA"/>
          </a:solidFill>
          <a:ln w="12700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6" name="Text 14"/>
          <p:cNvSpPr txBox="1"/>
          <p:nvPr/>
        </p:nvSpPr>
        <p:spPr>
          <a:xfrm>
            <a:off x="6263640" y="178308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OUTPUT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6263640" y="219456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66748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što je isporučeno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8641080" y="1874520"/>
            <a:ext cx="411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C49E4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→</a:t>
            </a:r>
            <a:endParaRPr lang="en-US" sz="2600" dirty="0"/>
          </a:p>
        </p:txBody>
      </p:sp>
      <p:sp>
        <p:nvSpPr>
          <p:cNvPr id="19" name="Shape 17"/>
          <p:cNvSpPr/>
          <p:nvPr/>
        </p:nvSpPr>
        <p:spPr>
          <a:xfrm>
            <a:off x="9052560" y="1691640"/>
            <a:ext cx="2377440" cy="960120"/>
          </a:xfrm>
          <a:prstGeom prst="roundRect">
            <a:avLst>
              <a:gd name="adj" fmla="val 7619"/>
            </a:avLst>
          </a:prstGeom>
          <a:solidFill>
            <a:srgbClr val="081B32"/>
          </a:solidFill>
          <a:ln w="12700">
            <a:solidFill>
              <a:srgbClr val="081B32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0" name="Text 18"/>
          <p:cNvSpPr txBox="1"/>
          <p:nvPr/>
        </p:nvSpPr>
        <p:spPr>
          <a:xfrm>
            <a:off x="9052560" y="178308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C49E4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REZULTAT</a:t>
            </a:r>
            <a:endParaRPr lang="en-US" sz="1600" dirty="0"/>
          </a:p>
        </p:txBody>
      </p:sp>
      <p:sp>
        <p:nvSpPr>
          <p:cNvPr id="21" name="Text 19"/>
          <p:cNvSpPr txBox="1"/>
          <p:nvPr/>
        </p:nvSpPr>
        <p:spPr>
          <a:xfrm>
            <a:off x="9052560" y="219456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što se promijenilo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685800" y="2926080"/>
            <a:ext cx="5303520" cy="2377440"/>
          </a:xfrm>
          <a:prstGeom prst="roundRect">
            <a:avLst>
              <a:gd name="adj" fmla="val 2308"/>
            </a:avLst>
          </a:prstGeom>
          <a:solidFill>
            <a:srgbClr val="F5F7FA"/>
          </a:solidFill>
          <a:ln w="9525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3" name="Shape 21"/>
          <p:cNvSpPr/>
          <p:nvPr/>
        </p:nvSpPr>
        <p:spPr>
          <a:xfrm>
            <a:off x="685800" y="2926080"/>
            <a:ext cx="64008" cy="2377440"/>
          </a:xfrm>
          <a:prstGeom prst="rect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4" name="Shape 22"/>
          <p:cNvSpPr/>
          <p:nvPr/>
        </p:nvSpPr>
        <p:spPr>
          <a:xfrm>
            <a:off x="960120" y="3108960"/>
            <a:ext cx="502920" cy="502920"/>
          </a:xfrm>
          <a:prstGeom prst="ellipse">
            <a:avLst/>
          </a:prstGeom>
          <a:solidFill>
            <a:srgbClr val="081B32"/>
          </a:solidFill>
          <a:ln w="12700">
            <a:solidFill>
              <a:srgbClr val="081B32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2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821" y="3229661"/>
            <a:ext cx="261518" cy="261518"/>
          </a:xfrm>
          <a:prstGeom prst="rect">
            <a:avLst/>
          </a:prstGeom>
        </p:spPr>
      </p:pic>
      <p:sp>
        <p:nvSpPr>
          <p:cNvPr id="26" name="Text 23"/>
          <p:cNvSpPr txBox="1"/>
          <p:nvPr/>
        </p:nvSpPr>
        <p:spPr>
          <a:xfrm>
            <a:off x="1600200" y="315468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Bruxelles → Hrvatska</a:t>
            </a:r>
            <a:endParaRPr lang="en-US" sz="1600" dirty="0"/>
          </a:p>
        </p:txBody>
      </p:sp>
      <p:sp>
        <p:nvSpPr>
          <p:cNvPr id="27" name="Text 24"/>
          <p:cNvSpPr txBox="1"/>
          <p:nvPr/>
        </p:nvSpPr>
        <p:spPr>
          <a:xfrm>
            <a:off x="1005840" y="3749040"/>
            <a:ext cx="47548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Plaćanja nakon ostvarenja ključnih etapa i ciljeva (logika NPOO-a)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Neiskorištene obveze opozivaju se nakon 1 godine (n+1)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Revizija provjerava sustave, rezultate i dvostruko financiranje</a:t>
            </a:r>
            <a:endParaRPr lang="en-US" sz="1300" dirty="0"/>
          </a:p>
        </p:txBody>
      </p:sp>
      <p:sp>
        <p:nvSpPr>
          <p:cNvPr id="28" name="Shape 25"/>
          <p:cNvSpPr/>
          <p:nvPr/>
        </p:nvSpPr>
        <p:spPr>
          <a:xfrm>
            <a:off x="6172200" y="2926080"/>
            <a:ext cx="5303520" cy="2377440"/>
          </a:xfrm>
          <a:prstGeom prst="roundRect">
            <a:avLst>
              <a:gd name="adj" fmla="val 2308"/>
            </a:avLst>
          </a:prstGeom>
          <a:solidFill>
            <a:srgbClr val="F5F7FA"/>
          </a:solidFill>
          <a:ln w="9525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9" name="Shape 26"/>
          <p:cNvSpPr/>
          <p:nvPr/>
        </p:nvSpPr>
        <p:spPr>
          <a:xfrm>
            <a:off x="6172200" y="2926080"/>
            <a:ext cx="64008" cy="2377440"/>
          </a:xfrm>
          <a:prstGeom prst="rect">
            <a:avLst/>
          </a:prstGeom>
          <a:solidFill>
            <a:srgbClr val="112D4B"/>
          </a:solidFill>
          <a:ln w="12700">
            <a:solidFill>
              <a:srgbClr val="112D4B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0" name="Shape 27"/>
          <p:cNvSpPr/>
          <p:nvPr/>
        </p:nvSpPr>
        <p:spPr>
          <a:xfrm>
            <a:off x="6446520" y="3108960"/>
            <a:ext cx="502920" cy="502920"/>
          </a:xfrm>
          <a:prstGeom prst="ellipse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3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7221" y="3229661"/>
            <a:ext cx="261518" cy="261518"/>
          </a:xfrm>
          <a:prstGeom prst="rect">
            <a:avLst/>
          </a:prstGeom>
        </p:spPr>
      </p:pic>
      <p:sp>
        <p:nvSpPr>
          <p:cNvPr id="32" name="Text 28"/>
          <p:cNvSpPr txBox="1"/>
          <p:nvPr/>
        </p:nvSpPr>
        <p:spPr>
          <a:xfrm>
            <a:off x="7086600" y="315468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Hrvatska → korisnik</a:t>
            </a:r>
            <a:endParaRPr lang="en-US" sz="1600" dirty="0"/>
          </a:p>
        </p:txBody>
      </p:sp>
      <p:sp>
        <p:nvSpPr>
          <p:cNvPr id="33" name="Text 29"/>
          <p:cNvSpPr txBox="1"/>
          <p:nvPr/>
        </p:nvSpPr>
        <p:spPr>
          <a:xfrm>
            <a:off x="6492240" y="3749040"/>
            <a:ext cx="47548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Stvarni troškovi, pojednostavljene opcije troškova (SCO) ili jednokratni iznosi (lump sums)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Više jednokratnih iznosa (lump sums): već standard u Obzoru Europa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Isporuke moraju biti jasno definirane i dokazive</a:t>
            </a:r>
            <a:endParaRPr lang="en-US" sz="1300" dirty="0"/>
          </a:p>
        </p:txBody>
      </p:sp>
      <p:sp>
        <p:nvSpPr>
          <p:cNvPr id="34" name="Shape 30"/>
          <p:cNvSpPr/>
          <p:nvPr/>
        </p:nvSpPr>
        <p:spPr>
          <a:xfrm>
            <a:off x="685800" y="5532120"/>
            <a:ext cx="10835640" cy="548640"/>
          </a:xfrm>
          <a:prstGeom prst="roundRect">
            <a:avLst>
              <a:gd name="adj" fmla="val 16667"/>
            </a:avLst>
          </a:prstGeom>
          <a:solidFill>
            <a:srgbClr val="081B32"/>
          </a:solidFill>
          <a:ln w="12700">
            <a:solidFill>
              <a:srgbClr val="081B32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5" name="Text 31"/>
          <p:cNvSpPr txBox="1"/>
          <p:nvPr/>
        </p:nvSpPr>
        <p:spPr>
          <a:xfrm>
            <a:off x="914400" y="5532120"/>
            <a:ext cx="1042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Za svaki projekt: koji mjerljivi rezultat stvaramo, do kada i kako ga dokazujemo?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081B32"/>
          </a:solidFill>
          <a:ln w="12700">
            <a:solidFill>
              <a:srgbClr val="081B32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" name="Text 1"/>
          <p:cNvSpPr txBox="1"/>
          <p:nvPr/>
        </p:nvSpPr>
        <p:spPr>
          <a:xfrm>
            <a:off x="640080" y="329902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hr-HR" sz="28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Nova pravila igre: </a:t>
            </a:r>
            <a:r>
              <a:rPr lang="en-US" sz="28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UI, FAIR podaci i rodna ravnopravnost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950259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66748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Pitanje nije tko koristi UI, nego kako je koristimo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40080" y="1371600"/>
            <a:ext cx="914400" cy="50292"/>
          </a:xfrm>
          <a:prstGeom prst="rect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6" name="Text 4"/>
          <p:cNvSpPr txBox="1"/>
          <p:nvPr/>
        </p:nvSpPr>
        <p:spPr>
          <a:xfrm>
            <a:off x="11201400" y="6446520"/>
            <a:ext cx="4114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dirty="0">
                <a:solidFill>
                  <a:srgbClr val="66748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685800" y="1691640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UI i otvoreni kod: posljedice za prijavitelje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85800" y="2103120"/>
            <a:ext cx="5120640" cy="914400"/>
          </a:xfrm>
          <a:prstGeom prst="roundRect">
            <a:avLst>
              <a:gd name="adj" fmla="val 6000"/>
            </a:avLst>
          </a:prstGeom>
          <a:solidFill>
            <a:srgbClr val="F5F7FA"/>
          </a:solidFill>
          <a:ln w="9525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9" name="Shape 7"/>
          <p:cNvSpPr/>
          <p:nvPr/>
        </p:nvSpPr>
        <p:spPr>
          <a:xfrm>
            <a:off x="685800" y="2103120"/>
            <a:ext cx="64008" cy="914400"/>
          </a:xfrm>
          <a:prstGeom prst="rect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0" name="Shape 8"/>
          <p:cNvSpPr/>
          <p:nvPr/>
        </p:nvSpPr>
        <p:spPr>
          <a:xfrm>
            <a:off x="914400" y="2286000"/>
            <a:ext cx="548640" cy="548640"/>
          </a:xfrm>
          <a:prstGeom prst="ellipse">
            <a:avLst/>
          </a:prstGeom>
          <a:solidFill>
            <a:srgbClr val="081B32"/>
          </a:solidFill>
          <a:ln w="12700">
            <a:solidFill>
              <a:srgbClr val="081B32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074" y="2417674"/>
            <a:ext cx="285293" cy="285293"/>
          </a:xfrm>
          <a:prstGeom prst="rect">
            <a:avLst/>
          </a:prstGeom>
        </p:spPr>
      </p:pic>
      <p:sp>
        <p:nvSpPr>
          <p:cNvPr id="12" name="Text 9"/>
          <p:cNvSpPr txBox="1"/>
          <p:nvPr/>
        </p:nvSpPr>
        <p:spPr>
          <a:xfrm>
            <a:off x="1645920" y="2212848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Kraće prijave</a:t>
            </a:r>
            <a:endParaRPr lang="en-US" sz="1450" dirty="0"/>
          </a:p>
        </p:txBody>
      </p:sp>
      <p:sp>
        <p:nvSpPr>
          <p:cNvPr id="13" name="Text 10"/>
          <p:cNvSpPr txBox="1"/>
          <p:nvPr/>
        </p:nvSpPr>
        <p:spPr>
          <a:xfrm>
            <a:off x="1645920" y="2560320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Manje teksta, više dokaza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685800" y="3127248"/>
            <a:ext cx="5120640" cy="914400"/>
          </a:xfrm>
          <a:prstGeom prst="roundRect">
            <a:avLst>
              <a:gd name="adj" fmla="val 6000"/>
            </a:avLst>
          </a:prstGeom>
          <a:solidFill>
            <a:srgbClr val="F5F7FA"/>
          </a:solidFill>
          <a:ln w="9525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5" name="Shape 12"/>
          <p:cNvSpPr/>
          <p:nvPr/>
        </p:nvSpPr>
        <p:spPr>
          <a:xfrm>
            <a:off x="685800" y="3127248"/>
            <a:ext cx="64008" cy="914400"/>
          </a:xfrm>
          <a:prstGeom prst="rect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6" name="Shape 13"/>
          <p:cNvSpPr/>
          <p:nvPr/>
        </p:nvSpPr>
        <p:spPr>
          <a:xfrm>
            <a:off x="914400" y="3310128"/>
            <a:ext cx="548640" cy="548640"/>
          </a:xfrm>
          <a:prstGeom prst="ellipse">
            <a:avLst/>
          </a:prstGeom>
          <a:solidFill>
            <a:srgbClr val="081B32"/>
          </a:solidFill>
          <a:ln w="12700">
            <a:solidFill>
              <a:srgbClr val="081B32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1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6074" y="3441802"/>
            <a:ext cx="285293" cy="285293"/>
          </a:xfrm>
          <a:prstGeom prst="rect">
            <a:avLst/>
          </a:prstGeom>
        </p:spPr>
      </p:pic>
      <p:sp>
        <p:nvSpPr>
          <p:cNvPr id="18" name="Text 14"/>
          <p:cNvSpPr txBox="1"/>
          <p:nvPr/>
        </p:nvSpPr>
        <p:spPr>
          <a:xfrm>
            <a:off x="1645920" y="3236976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Više intervjua</a:t>
            </a:r>
            <a:endParaRPr lang="en-US" sz="1450" dirty="0"/>
          </a:p>
        </p:txBody>
      </p:sp>
      <p:sp>
        <p:nvSpPr>
          <p:cNvPr id="19" name="Text 15"/>
          <p:cNvSpPr txBox="1"/>
          <p:nvPr/>
        </p:nvSpPr>
        <p:spPr>
          <a:xfrm>
            <a:off x="1645920" y="3584448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Timovi moraju osobno obraniti projekt</a:t>
            </a:r>
            <a:endParaRPr lang="en-US" sz="1200" dirty="0"/>
          </a:p>
        </p:txBody>
      </p:sp>
      <p:sp>
        <p:nvSpPr>
          <p:cNvPr id="20" name="Shape 16"/>
          <p:cNvSpPr/>
          <p:nvPr/>
        </p:nvSpPr>
        <p:spPr>
          <a:xfrm>
            <a:off x="685800" y="4151376"/>
            <a:ext cx="5120640" cy="914400"/>
          </a:xfrm>
          <a:prstGeom prst="roundRect">
            <a:avLst>
              <a:gd name="adj" fmla="val 6000"/>
            </a:avLst>
          </a:prstGeom>
          <a:solidFill>
            <a:srgbClr val="F5F7FA"/>
          </a:solidFill>
          <a:ln w="9525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1" name="Shape 17"/>
          <p:cNvSpPr/>
          <p:nvPr/>
        </p:nvSpPr>
        <p:spPr>
          <a:xfrm>
            <a:off x="685800" y="4151376"/>
            <a:ext cx="64008" cy="914400"/>
          </a:xfrm>
          <a:prstGeom prst="rect">
            <a:avLst/>
          </a:prstGeom>
          <a:solidFill>
            <a:srgbClr val="112D4B"/>
          </a:solidFill>
          <a:ln w="12700">
            <a:solidFill>
              <a:srgbClr val="112D4B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2" name="Shape 18"/>
          <p:cNvSpPr/>
          <p:nvPr/>
        </p:nvSpPr>
        <p:spPr>
          <a:xfrm>
            <a:off x="914400" y="4334256"/>
            <a:ext cx="548640" cy="548640"/>
          </a:xfrm>
          <a:prstGeom prst="ellipse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2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6074" y="4465930"/>
            <a:ext cx="285293" cy="285293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645920" y="4261104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Više provjera stvarnih kapaciteta</a:t>
            </a:r>
            <a:endParaRPr lang="en-US" sz="1450" dirty="0"/>
          </a:p>
        </p:txBody>
      </p:sp>
      <p:sp>
        <p:nvSpPr>
          <p:cNvPr id="25" name="Text 20"/>
          <p:cNvSpPr txBox="1"/>
          <p:nvPr/>
        </p:nvSpPr>
        <p:spPr>
          <a:xfrm>
            <a:off x="1645920" y="4608576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Obveze isporuke konkretnih proizvoda povezanih s ključnim etapama i ciljevima</a:t>
            </a:r>
            <a:endParaRPr lang="en-US" sz="1200" dirty="0"/>
          </a:p>
        </p:txBody>
      </p:sp>
      <p:sp>
        <p:nvSpPr>
          <p:cNvPr id="26" name="Text 21"/>
          <p:cNvSpPr txBox="1"/>
          <p:nvPr/>
        </p:nvSpPr>
        <p:spPr>
          <a:xfrm>
            <a:off x="6172200" y="1691640"/>
            <a:ext cx="5349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Radikalno pojednostavljenje?</a:t>
            </a:r>
            <a:endParaRPr lang="en-US" sz="1500" dirty="0"/>
          </a:p>
        </p:txBody>
      </p:sp>
      <p:sp>
        <p:nvSpPr>
          <p:cNvPr id="27" name="Shape 22"/>
          <p:cNvSpPr/>
          <p:nvPr/>
        </p:nvSpPr>
        <p:spPr>
          <a:xfrm>
            <a:off x="6172200" y="2103120"/>
            <a:ext cx="2606040" cy="1417320"/>
          </a:xfrm>
          <a:prstGeom prst="roundRect">
            <a:avLst>
              <a:gd name="adj" fmla="val 3871"/>
            </a:avLst>
          </a:prstGeom>
          <a:solidFill>
            <a:srgbClr val="F5F7FA"/>
          </a:solidFill>
          <a:ln w="9525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8" name="Shape 23"/>
          <p:cNvSpPr/>
          <p:nvPr/>
        </p:nvSpPr>
        <p:spPr>
          <a:xfrm>
            <a:off x="6172200" y="2103120"/>
            <a:ext cx="64008" cy="1417320"/>
          </a:xfrm>
          <a:prstGeom prst="rect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9" name="Shape 24"/>
          <p:cNvSpPr/>
          <p:nvPr/>
        </p:nvSpPr>
        <p:spPr>
          <a:xfrm>
            <a:off x="6400800" y="2286000"/>
            <a:ext cx="457200" cy="457200"/>
          </a:xfrm>
          <a:prstGeom prst="ellipse">
            <a:avLst/>
          </a:prstGeom>
          <a:solidFill>
            <a:srgbClr val="081B32"/>
          </a:solidFill>
          <a:ln w="12700">
            <a:solidFill>
              <a:srgbClr val="081B32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3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10528" y="2395728"/>
            <a:ext cx="237744" cy="237744"/>
          </a:xfrm>
          <a:prstGeom prst="rect">
            <a:avLst/>
          </a:prstGeom>
        </p:spPr>
      </p:pic>
      <p:sp>
        <p:nvSpPr>
          <p:cNvPr id="31" name="Text 25"/>
          <p:cNvSpPr txBox="1"/>
          <p:nvPr/>
        </p:nvSpPr>
        <p:spPr>
          <a:xfrm>
            <a:off x="6400800" y="2816352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Više jednokratnih iznosa</a:t>
            </a:r>
            <a:endParaRPr lang="en-US" sz="1300" dirty="0"/>
          </a:p>
        </p:txBody>
      </p:sp>
      <p:sp>
        <p:nvSpPr>
          <p:cNvPr id="32" name="Text 26"/>
          <p:cNvSpPr txBox="1"/>
          <p:nvPr/>
        </p:nvSpPr>
        <p:spPr>
          <a:xfrm>
            <a:off x="6400800" y="3108960"/>
            <a:ext cx="2286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66748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lump sums: plaćanje po isporuci, manje računa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8915400" y="2103120"/>
            <a:ext cx="2606040" cy="1417320"/>
          </a:xfrm>
          <a:prstGeom prst="roundRect">
            <a:avLst>
              <a:gd name="adj" fmla="val 3871"/>
            </a:avLst>
          </a:prstGeom>
          <a:solidFill>
            <a:srgbClr val="F5F7FA"/>
          </a:solidFill>
          <a:ln w="9525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4" name="Shape 28"/>
          <p:cNvSpPr/>
          <p:nvPr/>
        </p:nvSpPr>
        <p:spPr>
          <a:xfrm>
            <a:off x="8915400" y="2103120"/>
            <a:ext cx="64008" cy="1417320"/>
          </a:xfrm>
          <a:prstGeom prst="rect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5" name="Shape 29"/>
          <p:cNvSpPr/>
          <p:nvPr/>
        </p:nvSpPr>
        <p:spPr>
          <a:xfrm>
            <a:off x="9144000" y="2286000"/>
            <a:ext cx="457200" cy="457200"/>
          </a:xfrm>
          <a:prstGeom prst="ellipse">
            <a:avLst/>
          </a:prstGeom>
          <a:solidFill>
            <a:srgbClr val="081B32"/>
          </a:solidFill>
          <a:ln w="12700">
            <a:solidFill>
              <a:srgbClr val="081B32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3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53728" y="2395728"/>
            <a:ext cx="237744" cy="237744"/>
          </a:xfrm>
          <a:prstGeom prst="rect">
            <a:avLst/>
          </a:prstGeom>
        </p:spPr>
      </p:pic>
      <p:sp>
        <p:nvSpPr>
          <p:cNvPr id="37" name="Text 30"/>
          <p:cNvSpPr txBox="1"/>
          <p:nvPr/>
        </p:nvSpPr>
        <p:spPr>
          <a:xfrm>
            <a:off x="9144000" y="2816352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Memorandumi</a:t>
            </a:r>
            <a:endParaRPr lang="en-US" sz="1300" dirty="0"/>
          </a:p>
        </p:txBody>
      </p:sp>
      <p:sp>
        <p:nvSpPr>
          <p:cNvPr id="38" name="Text 31"/>
          <p:cNvSpPr txBox="1"/>
          <p:nvPr/>
        </p:nvSpPr>
        <p:spPr>
          <a:xfrm>
            <a:off x="9144000" y="3108960"/>
            <a:ext cx="2286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66748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memorandumi o razumijevanju umjesto sporazuma o partnerstvu</a:t>
            </a:r>
            <a:endParaRPr lang="en-US" sz="1050" dirty="0"/>
          </a:p>
        </p:txBody>
      </p:sp>
      <p:sp>
        <p:nvSpPr>
          <p:cNvPr id="39" name="Shape 32"/>
          <p:cNvSpPr/>
          <p:nvPr/>
        </p:nvSpPr>
        <p:spPr>
          <a:xfrm>
            <a:off x="6172200" y="3657600"/>
            <a:ext cx="2606040" cy="1417320"/>
          </a:xfrm>
          <a:prstGeom prst="roundRect">
            <a:avLst>
              <a:gd name="adj" fmla="val 3871"/>
            </a:avLst>
          </a:prstGeom>
          <a:solidFill>
            <a:srgbClr val="F5F7FA"/>
          </a:solidFill>
          <a:ln w="9525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0" name="Shape 33"/>
          <p:cNvSpPr/>
          <p:nvPr/>
        </p:nvSpPr>
        <p:spPr>
          <a:xfrm>
            <a:off x="6172200" y="3657600"/>
            <a:ext cx="64008" cy="1417320"/>
          </a:xfrm>
          <a:prstGeom prst="rect">
            <a:avLst/>
          </a:prstGeom>
          <a:solidFill>
            <a:srgbClr val="112D4B"/>
          </a:solidFill>
          <a:ln w="12700">
            <a:solidFill>
              <a:srgbClr val="112D4B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1" name="Shape 34"/>
          <p:cNvSpPr/>
          <p:nvPr/>
        </p:nvSpPr>
        <p:spPr>
          <a:xfrm>
            <a:off x="6400800" y="3840480"/>
            <a:ext cx="457200" cy="457200"/>
          </a:xfrm>
          <a:prstGeom prst="ellipse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42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10528" y="3950208"/>
            <a:ext cx="237744" cy="237744"/>
          </a:xfrm>
          <a:prstGeom prst="rect">
            <a:avLst/>
          </a:prstGeom>
        </p:spPr>
      </p:pic>
      <p:sp>
        <p:nvSpPr>
          <p:cNvPr id="43" name="Text 35"/>
          <p:cNvSpPr txBox="1"/>
          <p:nvPr/>
        </p:nvSpPr>
        <p:spPr>
          <a:xfrm>
            <a:off x="6400800" y="4370832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FAIR dijeljenje podataka</a:t>
            </a:r>
            <a:endParaRPr lang="en-US" sz="1300" dirty="0"/>
          </a:p>
        </p:txBody>
      </p:sp>
      <p:sp>
        <p:nvSpPr>
          <p:cNvPr id="44" name="Text 36"/>
          <p:cNvSpPr txBox="1"/>
          <p:nvPr/>
        </p:nvSpPr>
        <p:spPr>
          <a:xfrm>
            <a:off x="6400800" y="4663440"/>
            <a:ext cx="2286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66748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podaci dostupni, interoperabilni i ponovno upotrebljivi</a:t>
            </a:r>
            <a:endParaRPr lang="en-US" sz="1050" dirty="0"/>
          </a:p>
        </p:txBody>
      </p:sp>
      <p:sp>
        <p:nvSpPr>
          <p:cNvPr id="45" name="Shape 37"/>
          <p:cNvSpPr/>
          <p:nvPr/>
        </p:nvSpPr>
        <p:spPr>
          <a:xfrm>
            <a:off x="8915400" y="3657600"/>
            <a:ext cx="2606040" cy="1417320"/>
          </a:xfrm>
          <a:prstGeom prst="roundRect">
            <a:avLst>
              <a:gd name="adj" fmla="val 3871"/>
            </a:avLst>
          </a:prstGeom>
          <a:solidFill>
            <a:srgbClr val="F5F7FA"/>
          </a:solidFill>
          <a:ln w="9525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6" name="Shape 38"/>
          <p:cNvSpPr/>
          <p:nvPr/>
        </p:nvSpPr>
        <p:spPr>
          <a:xfrm>
            <a:off x="8915400" y="3657600"/>
            <a:ext cx="64008" cy="1417320"/>
          </a:xfrm>
          <a:prstGeom prst="rect">
            <a:avLst/>
          </a:prstGeom>
          <a:solidFill>
            <a:srgbClr val="112D4B"/>
          </a:solidFill>
          <a:ln w="12700">
            <a:solidFill>
              <a:srgbClr val="112D4B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7" name="Shape 39"/>
          <p:cNvSpPr/>
          <p:nvPr/>
        </p:nvSpPr>
        <p:spPr>
          <a:xfrm>
            <a:off x="9144000" y="3840480"/>
            <a:ext cx="457200" cy="457200"/>
          </a:xfrm>
          <a:prstGeom prst="ellipse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4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53728" y="3950208"/>
            <a:ext cx="237744" cy="237744"/>
          </a:xfrm>
          <a:prstGeom prst="rect">
            <a:avLst/>
          </a:prstGeom>
        </p:spPr>
      </p:pic>
      <p:sp>
        <p:nvSpPr>
          <p:cNvPr id="49" name="Text 40"/>
          <p:cNvSpPr txBox="1"/>
          <p:nvPr/>
        </p:nvSpPr>
        <p:spPr>
          <a:xfrm>
            <a:off x="9144000" y="4370832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Rodna ravnopravnost</a:t>
            </a:r>
            <a:endParaRPr lang="en-US" sz="1300" dirty="0"/>
          </a:p>
        </p:txBody>
      </p:sp>
      <p:sp>
        <p:nvSpPr>
          <p:cNvPr id="50" name="Text 41"/>
          <p:cNvSpPr txBox="1"/>
          <p:nvPr/>
        </p:nvSpPr>
        <p:spPr>
          <a:xfrm>
            <a:off x="9144000" y="4663440"/>
            <a:ext cx="2286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66748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horizontalni uvjet u svim projektima</a:t>
            </a:r>
            <a:endParaRPr lang="en-US" sz="1050" dirty="0"/>
          </a:p>
        </p:txBody>
      </p:sp>
      <p:sp>
        <p:nvSpPr>
          <p:cNvPr id="51" name="Shape 42"/>
          <p:cNvSpPr/>
          <p:nvPr/>
        </p:nvSpPr>
        <p:spPr>
          <a:xfrm>
            <a:off x="685800" y="5532120"/>
            <a:ext cx="10835640" cy="548640"/>
          </a:xfrm>
          <a:prstGeom prst="roundRect">
            <a:avLst>
              <a:gd name="adj" fmla="val 16667"/>
            </a:avLst>
          </a:prstGeom>
          <a:solidFill>
            <a:srgbClr val="081B32"/>
          </a:solidFill>
          <a:ln w="12700">
            <a:solidFill>
              <a:srgbClr val="081B32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52" name="Text 43"/>
          <p:cNvSpPr txBox="1"/>
          <p:nvPr/>
        </p:nvSpPr>
        <p:spPr>
          <a:xfrm>
            <a:off x="914400" y="5532120"/>
            <a:ext cx="1042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Za prijavitelje: pisani prijedlog manje je važan – dokazani kapaciteti, podaci i planovi isporuke važniji su.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081B32"/>
          </a:solidFill>
          <a:ln w="12700">
            <a:solidFill>
              <a:srgbClr val="081B32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" name="Text 1"/>
          <p:cNvSpPr txBox="1"/>
          <p:nvPr/>
        </p:nvSpPr>
        <p:spPr>
          <a:xfrm>
            <a:off x="640080" y="36576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Pričuva za fleksibilnost od 25 %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91440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66748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Dio svake nacionalne omotnice zadržava se za krize i preispitivanje sredinom razdoblja 2031.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40080" y="1371600"/>
            <a:ext cx="914400" cy="50292"/>
          </a:xfrm>
          <a:prstGeom prst="rect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6" name="Text 4"/>
          <p:cNvSpPr txBox="1"/>
          <p:nvPr/>
        </p:nvSpPr>
        <p:spPr>
          <a:xfrm>
            <a:off x="11201400" y="6446520"/>
            <a:ext cx="4114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dirty="0">
                <a:solidFill>
                  <a:srgbClr val="66748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685800" y="1874520"/>
            <a:ext cx="8126730" cy="1005840"/>
          </a:xfrm>
          <a:prstGeom prst="rect">
            <a:avLst/>
          </a:prstGeom>
          <a:solidFill>
            <a:srgbClr val="112D4B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8" name="Text 6"/>
          <p:cNvSpPr txBox="1"/>
          <p:nvPr/>
        </p:nvSpPr>
        <p:spPr>
          <a:xfrm>
            <a:off x="685800" y="1938528"/>
            <a:ext cx="812673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75%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685800" y="2331720"/>
            <a:ext cx="812673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Programirano od 2028.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8812530" y="1874520"/>
            <a:ext cx="541782" cy="1005840"/>
          </a:xfrm>
          <a:prstGeom prst="rect">
            <a:avLst/>
          </a:prstGeom>
          <a:solidFill>
            <a:srgbClr val="C49E4D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1" name="Text 9"/>
          <p:cNvSpPr txBox="1"/>
          <p:nvPr/>
        </p:nvSpPr>
        <p:spPr>
          <a:xfrm>
            <a:off x="8812530" y="1938528"/>
            <a:ext cx="54178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5%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8812530" y="2331720"/>
            <a:ext cx="54178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50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Krize</a:t>
            </a:r>
            <a:endParaRPr lang="en-US" sz="950" dirty="0"/>
          </a:p>
          <a:p>
            <a:pPr marL="0" indent="0" algn="ctr">
              <a:buNone/>
            </a:pPr>
            <a:r>
              <a:rPr lang="en-US" sz="950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2028.–30.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9354312" y="1874520"/>
            <a:ext cx="1625346" cy="1005840"/>
          </a:xfrm>
          <a:prstGeom prst="rect">
            <a:avLst/>
          </a:prstGeom>
          <a:solidFill>
            <a:srgbClr val="D9B874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4" name="Text 12"/>
          <p:cNvSpPr txBox="1"/>
          <p:nvPr/>
        </p:nvSpPr>
        <p:spPr>
          <a:xfrm>
            <a:off x="9354312" y="1938528"/>
            <a:ext cx="162534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15%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9354312" y="2331720"/>
            <a:ext cx="162534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Preispitivanje 2031.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10979658" y="1874520"/>
            <a:ext cx="541782" cy="1005840"/>
          </a:xfrm>
          <a:prstGeom prst="rect">
            <a:avLst/>
          </a:prstGeom>
          <a:solidFill>
            <a:srgbClr val="C49E4D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7" name="Text 15"/>
          <p:cNvSpPr txBox="1"/>
          <p:nvPr/>
        </p:nvSpPr>
        <p:spPr>
          <a:xfrm>
            <a:off x="10979658" y="1938528"/>
            <a:ext cx="54178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5%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10979658" y="2331720"/>
            <a:ext cx="54178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50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Krize</a:t>
            </a:r>
            <a:endParaRPr lang="en-US" sz="950" dirty="0"/>
          </a:p>
          <a:p>
            <a:pPr marL="0" indent="0" algn="ctr">
              <a:buNone/>
            </a:pPr>
            <a:r>
              <a:rPr lang="en-US" sz="950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2031.+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685800" y="3246120"/>
            <a:ext cx="3474720" cy="2057400"/>
          </a:xfrm>
          <a:prstGeom prst="roundRect">
            <a:avLst>
              <a:gd name="adj" fmla="val 2667"/>
            </a:avLst>
          </a:prstGeom>
          <a:solidFill>
            <a:srgbClr val="F5F7FA"/>
          </a:solidFill>
          <a:ln w="9525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0" name="Shape 18"/>
          <p:cNvSpPr/>
          <p:nvPr/>
        </p:nvSpPr>
        <p:spPr>
          <a:xfrm>
            <a:off x="685800" y="3246120"/>
            <a:ext cx="64008" cy="2057400"/>
          </a:xfrm>
          <a:prstGeom prst="rect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1" name="Shape 19"/>
          <p:cNvSpPr/>
          <p:nvPr/>
        </p:nvSpPr>
        <p:spPr>
          <a:xfrm>
            <a:off x="960120" y="3429000"/>
            <a:ext cx="502920" cy="502920"/>
          </a:xfrm>
          <a:prstGeom prst="ellipse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2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821" y="3549701"/>
            <a:ext cx="261518" cy="261518"/>
          </a:xfrm>
          <a:prstGeom prst="rect">
            <a:avLst/>
          </a:prstGeom>
        </p:spPr>
      </p:pic>
      <p:sp>
        <p:nvSpPr>
          <p:cNvPr id="23" name="Text 20"/>
          <p:cNvSpPr txBox="1"/>
          <p:nvPr/>
        </p:nvSpPr>
        <p:spPr>
          <a:xfrm>
            <a:off x="1600200" y="3474720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Raniji pristup za poljoprivrednike</a:t>
            </a:r>
            <a:endParaRPr lang="en-US" sz="1500" dirty="0"/>
          </a:p>
        </p:txBody>
      </p:sp>
      <p:sp>
        <p:nvSpPr>
          <p:cNvPr id="24" name="Text 21"/>
          <p:cNvSpPr txBox="1"/>
          <p:nvPr/>
        </p:nvSpPr>
        <p:spPr>
          <a:xfrm>
            <a:off x="960120" y="4069080"/>
            <a:ext cx="3063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Do 2/3 dijela za preispitivanje može se ranije osloboditi za ZPP i ruralne mjere (pismo Komisije, siječanj 2026.).</a:t>
            </a:r>
            <a:endParaRPr lang="en-US" sz="1250" dirty="0"/>
          </a:p>
        </p:txBody>
      </p:sp>
      <p:sp>
        <p:nvSpPr>
          <p:cNvPr id="25" name="Shape 22"/>
          <p:cNvSpPr/>
          <p:nvPr/>
        </p:nvSpPr>
        <p:spPr>
          <a:xfrm>
            <a:off x="4343400" y="3246120"/>
            <a:ext cx="3474720" cy="2057400"/>
          </a:xfrm>
          <a:prstGeom prst="roundRect">
            <a:avLst>
              <a:gd name="adj" fmla="val 2667"/>
            </a:avLst>
          </a:prstGeom>
          <a:solidFill>
            <a:srgbClr val="F5F7FA"/>
          </a:solidFill>
          <a:ln w="9525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6" name="Shape 23"/>
          <p:cNvSpPr/>
          <p:nvPr/>
        </p:nvSpPr>
        <p:spPr>
          <a:xfrm>
            <a:off x="4343400" y="3246120"/>
            <a:ext cx="64008" cy="2057400"/>
          </a:xfrm>
          <a:prstGeom prst="rect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7" name="Shape 24"/>
          <p:cNvSpPr/>
          <p:nvPr/>
        </p:nvSpPr>
        <p:spPr>
          <a:xfrm>
            <a:off x="4617720" y="3429000"/>
            <a:ext cx="502920" cy="502920"/>
          </a:xfrm>
          <a:prstGeom prst="ellipse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2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8421" y="3549701"/>
            <a:ext cx="261518" cy="261518"/>
          </a:xfrm>
          <a:prstGeom prst="rect">
            <a:avLst/>
          </a:prstGeom>
        </p:spPr>
      </p:pic>
      <p:sp>
        <p:nvSpPr>
          <p:cNvPr id="29" name="Text 25"/>
          <p:cNvSpPr txBox="1"/>
          <p:nvPr/>
        </p:nvSpPr>
        <p:spPr>
          <a:xfrm>
            <a:off x="5257800" y="3474720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30.06.2033.</a:t>
            </a:r>
            <a:endParaRPr lang="en-US" sz="1500" dirty="0"/>
          </a:p>
        </p:txBody>
      </p:sp>
      <p:sp>
        <p:nvSpPr>
          <p:cNvPr id="30" name="Text 26"/>
          <p:cNvSpPr txBox="1"/>
          <p:nvPr/>
        </p:nvSpPr>
        <p:spPr>
          <a:xfrm>
            <a:off x="4617720" y="4069080"/>
            <a:ext cx="3063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Sva neprogramirana sredstva postaju dostupna za bilo koju izmjenu plana.</a:t>
            </a:r>
            <a:endParaRPr lang="en-US" sz="1250" dirty="0"/>
          </a:p>
        </p:txBody>
      </p:sp>
      <p:sp>
        <p:nvSpPr>
          <p:cNvPr id="31" name="Shape 27"/>
          <p:cNvSpPr/>
          <p:nvPr/>
        </p:nvSpPr>
        <p:spPr>
          <a:xfrm>
            <a:off x="8001000" y="3246120"/>
            <a:ext cx="3474720" cy="2057400"/>
          </a:xfrm>
          <a:prstGeom prst="roundRect">
            <a:avLst>
              <a:gd name="adj" fmla="val 2667"/>
            </a:avLst>
          </a:prstGeom>
          <a:solidFill>
            <a:srgbClr val="F5F7FA"/>
          </a:solidFill>
          <a:ln w="9525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2" name="Shape 28"/>
          <p:cNvSpPr/>
          <p:nvPr/>
        </p:nvSpPr>
        <p:spPr>
          <a:xfrm>
            <a:off x="8001000" y="3246120"/>
            <a:ext cx="64008" cy="2057400"/>
          </a:xfrm>
          <a:prstGeom prst="rect">
            <a:avLst/>
          </a:prstGeom>
          <a:solidFill>
            <a:srgbClr val="112D4B"/>
          </a:solidFill>
          <a:ln w="12700">
            <a:solidFill>
              <a:srgbClr val="112D4B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3" name="Shape 29"/>
          <p:cNvSpPr/>
          <p:nvPr/>
        </p:nvSpPr>
        <p:spPr>
          <a:xfrm>
            <a:off x="8275320" y="3429000"/>
            <a:ext cx="502920" cy="502920"/>
          </a:xfrm>
          <a:prstGeom prst="ellipse">
            <a:avLst/>
          </a:prstGeom>
          <a:solidFill>
            <a:srgbClr val="081B32"/>
          </a:solidFill>
          <a:ln w="12700">
            <a:solidFill>
              <a:srgbClr val="081B32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3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96021" y="3549701"/>
            <a:ext cx="261518" cy="261518"/>
          </a:xfrm>
          <a:prstGeom prst="rect">
            <a:avLst/>
          </a:prstGeom>
        </p:spPr>
      </p:pic>
      <p:sp>
        <p:nvSpPr>
          <p:cNvPr id="35" name="Text 30"/>
          <p:cNvSpPr txBox="1"/>
          <p:nvPr/>
        </p:nvSpPr>
        <p:spPr>
          <a:xfrm>
            <a:off x="8915400" y="3474720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Što to znači za vas</a:t>
            </a:r>
            <a:endParaRPr lang="en-US" sz="1500" dirty="0"/>
          </a:p>
        </p:txBody>
      </p:sp>
      <p:sp>
        <p:nvSpPr>
          <p:cNvPr id="36" name="Text 31"/>
          <p:cNvSpPr txBox="1"/>
          <p:nvPr/>
        </p:nvSpPr>
        <p:spPr>
          <a:xfrm>
            <a:off x="8275320" y="4069080"/>
            <a:ext cx="3063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Planovi – i projekti – koji ostvare ključne etape dobit će sredstva u preraspodjeli 2031.</a:t>
            </a:r>
            <a:endParaRPr lang="en-US" sz="1250" dirty="0"/>
          </a:p>
        </p:txBody>
      </p:sp>
      <p:sp>
        <p:nvSpPr>
          <p:cNvPr id="37" name="Text 32"/>
          <p:cNvSpPr txBox="1"/>
          <p:nvPr/>
        </p:nvSpPr>
        <p:spPr>
          <a:xfrm>
            <a:off x="685800" y="6217920"/>
            <a:ext cx="10332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66748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Izvor: prijedlog NRPP-a COM(2025) 565, čl. 14. st. 2.; tekst Vijeća dok. 9808/26 (lipanj 2026.). Postoci su još u pregovorima.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081B32"/>
          </a:solidFill>
          <a:ln w="12700">
            <a:solidFill>
              <a:srgbClr val="081B32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" name="Text 1"/>
          <p:cNvSpPr txBox="1"/>
          <p:nvPr/>
        </p:nvSpPr>
        <p:spPr>
          <a:xfrm>
            <a:off x="640080" y="329901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81B32"/>
                </a:solidFill>
                <a:latin typeface="Arial" panose="020B0604020202020204" pitchFamily="34" charset="0"/>
                <a:ea typeface="Open Sans" pitchFamily="34" charset="-122"/>
                <a:cs typeface="Arial" panose="020B0604020202020204" pitchFamily="34" charset="0"/>
              </a:rPr>
              <a:t>Za što će se trošiti: pet ciljeva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640080" y="91440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66748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Čl. 3. prijedloga NRPP-a · NOVO = nije bio cilj kohezijske politike u razdoblju 2021.–2027.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40080" y="1371600"/>
            <a:ext cx="914400" cy="50292"/>
          </a:xfrm>
          <a:prstGeom prst="rect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6" name="Text 4"/>
          <p:cNvSpPr txBox="1"/>
          <p:nvPr/>
        </p:nvSpPr>
        <p:spPr>
          <a:xfrm>
            <a:off x="11201400" y="6446520"/>
            <a:ext cx="4114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dirty="0">
                <a:solidFill>
                  <a:srgbClr val="66748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685800" y="1691640"/>
            <a:ext cx="2057400" cy="3657600"/>
          </a:xfrm>
          <a:prstGeom prst="roundRect">
            <a:avLst>
              <a:gd name="adj" fmla="val 2667"/>
            </a:avLst>
          </a:prstGeom>
          <a:solidFill>
            <a:srgbClr val="F5F7FA"/>
          </a:solidFill>
          <a:ln w="9525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8" name="Shape 6"/>
          <p:cNvSpPr/>
          <p:nvPr/>
        </p:nvSpPr>
        <p:spPr>
          <a:xfrm>
            <a:off x="685800" y="1691640"/>
            <a:ext cx="64008" cy="3657600"/>
          </a:xfrm>
          <a:prstGeom prst="rect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9" name="Shape 7"/>
          <p:cNvSpPr/>
          <p:nvPr/>
        </p:nvSpPr>
        <p:spPr>
          <a:xfrm>
            <a:off x="960120" y="1874520"/>
            <a:ext cx="548640" cy="548640"/>
          </a:xfrm>
          <a:prstGeom prst="ellipse">
            <a:avLst/>
          </a:prstGeom>
          <a:solidFill>
            <a:srgbClr val="081B32"/>
          </a:solidFill>
          <a:ln w="12700">
            <a:solidFill>
              <a:srgbClr val="081B32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1794" y="2006194"/>
            <a:ext cx="285293" cy="285293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960120" y="2560320"/>
            <a:ext cx="1691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Prosperitet i konkurentnost</a:t>
            </a:r>
            <a:endParaRPr lang="en-US" sz="1350" dirty="0"/>
          </a:p>
        </p:txBody>
      </p:sp>
      <p:sp>
        <p:nvSpPr>
          <p:cNvPr id="12" name="Text 9"/>
          <p:cNvSpPr txBox="1"/>
          <p:nvPr/>
        </p:nvSpPr>
        <p:spPr>
          <a:xfrm>
            <a:off x="960120" y="3246120"/>
            <a:ext cx="17373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Pravo na ostanak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MSP-ovi i strateške tehnologije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Energetska tranzicija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Digitalno, UI, I&amp;I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Priuštivo stanovanje (novo)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Promet, vode, okoliš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2880360" y="1691640"/>
            <a:ext cx="2057400" cy="3657600"/>
          </a:xfrm>
          <a:prstGeom prst="roundRect">
            <a:avLst>
              <a:gd name="adj" fmla="val 2667"/>
            </a:avLst>
          </a:prstGeom>
          <a:solidFill>
            <a:srgbClr val="F5F7FA"/>
          </a:solidFill>
          <a:ln w="9525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4" name="Shape 11"/>
          <p:cNvSpPr/>
          <p:nvPr/>
        </p:nvSpPr>
        <p:spPr>
          <a:xfrm>
            <a:off x="2880360" y="1691640"/>
            <a:ext cx="64008" cy="3657600"/>
          </a:xfrm>
          <a:prstGeom prst="rect">
            <a:avLst/>
          </a:prstGeom>
          <a:solidFill>
            <a:srgbClr val="112D4B"/>
          </a:solidFill>
          <a:ln w="12700">
            <a:solidFill>
              <a:srgbClr val="112D4B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5" name="Shape 12"/>
          <p:cNvSpPr/>
          <p:nvPr/>
        </p:nvSpPr>
        <p:spPr>
          <a:xfrm>
            <a:off x="3154680" y="1874520"/>
            <a:ext cx="548640" cy="548640"/>
          </a:xfrm>
          <a:prstGeom prst="ellipse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6354" y="2006194"/>
            <a:ext cx="285293" cy="285293"/>
          </a:xfrm>
          <a:prstGeom prst="rect">
            <a:avLst/>
          </a:prstGeom>
        </p:spPr>
      </p:pic>
      <p:sp>
        <p:nvSpPr>
          <p:cNvPr id="17" name="Shape 13"/>
          <p:cNvSpPr/>
          <p:nvPr/>
        </p:nvSpPr>
        <p:spPr>
          <a:xfrm>
            <a:off x="4069080" y="1965960"/>
            <a:ext cx="685800" cy="292608"/>
          </a:xfrm>
          <a:prstGeom prst="roundRect">
            <a:avLst>
              <a:gd name="adj" fmla="val 31250"/>
            </a:avLst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8" name="Text 14"/>
          <p:cNvSpPr txBox="1"/>
          <p:nvPr/>
        </p:nvSpPr>
        <p:spPr>
          <a:xfrm>
            <a:off x="4069080" y="1965960"/>
            <a:ext cx="685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NOVO</a:t>
            </a:r>
            <a:endParaRPr lang="en-US" sz="1000" dirty="0"/>
          </a:p>
        </p:txBody>
      </p:sp>
      <p:sp>
        <p:nvSpPr>
          <p:cNvPr id="19" name="Text 15"/>
          <p:cNvSpPr txBox="1"/>
          <p:nvPr/>
        </p:nvSpPr>
        <p:spPr>
          <a:xfrm>
            <a:off x="3154680" y="2560320"/>
            <a:ext cx="1691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Obrana i sigurnost</a:t>
            </a:r>
            <a:endParaRPr lang="en-US" sz="1350" dirty="0"/>
          </a:p>
        </p:txBody>
      </p:sp>
      <p:sp>
        <p:nvSpPr>
          <p:cNvPr id="20" name="Text 16"/>
          <p:cNvSpPr txBox="1"/>
          <p:nvPr/>
        </p:nvSpPr>
        <p:spPr>
          <a:xfrm>
            <a:off x="3154680" y="3246120"/>
            <a:ext cx="17373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Vojna mobilnost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Infrastruktura dvojne namjene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Pripravnost na krize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Kibernetička sigurnost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Migracije i granice</a:t>
            </a:r>
            <a:endParaRPr lang="en-US" sz="1100" dirty="0"/>
          </a:p>
        </p:txBody>
      </p:sp>
      <p:sp>
        <p:nvSpPr>
          <p:cNvPr id="21" name="Shape 17"/>
          <p:cNvSpPr/>
          <p:nvPr/>
        </p:nvSpPr>
        <p:spPr>
          <a:xfrm>
            <a:off x="5074920" y="1691640"/>
            <a:ext cx="2057400" cy="3657600"/>
          </a:xfrm>
          <a:prstGeom prst="roundRect">
            <a:avLst>
              <a:gd name="adj" fmla="val 2667"/>
            </a:avLst>
          </a:prstGeom>
          <a:solidFill>
            <a:srgbClr val="F5F7FA"/>
          </a:solidFill>
          <a:ln w="9525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2" name="Shape 18"/>
          <p:cNvSpPr/>
          <p:nvPr/>
        </p:nvSpPr>
        <p:spPr>
          <a:xfrm>
            <a:off x="5074920" y="1691640"/>
            <a:ext cx="64008" cy="3657600"/>
          </a:xfrm>
          <a:prstGeom prst="rect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3" name="Shape 19"/>
          <p:cNvSpPr/>
          <p:nvPr/>
        </p:nvSpPr>
        <p:spPr>
          <a:xfrm>
            <a:off x="5349240" y="1874520"/>
            <a:ext cx="548640" cy="548640"/>
          </a:xfrm>
          <a:prstGeom prst="ellipse">
            <a:avLst/>
          </a:prstGeom>
          <a:solidFill>
            <a:srgbClr val="081B32"/>
          </a:solidFill>
          <a:ln w="12700">
            <a:solidFill>
              <a:srgbClr val="081B32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2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0914" y="2006194"/>
            <a:ext cx="285293" cy="285293"/>
          </a:xfrm>
          <a:prstGeom prst="rect">
            <a:avLst/>
          </a:prstGeom>
        </p:spPr>
      </p:pic>
      <p:sp>
        <p:nvSpPr>
          <p:cNvPr id="25" name="Text 20"/>
          <p:cNvSpPr txBox="1"/>
          <p:nvPr/>
        </p:nvSpPr>
        <p:spPr>
          <a:xfrm>
            <a:off x="5349240" y="2560320"/>
            <a:ext cx="1691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Socijalna kohezija</a:t>
            </a:r>
            <a:endParaRPr lang="en-US" sz="1350" dirty="0"/>
          </a:p>
        </p:txBody>
      </p:sp>
      <p:sp>
        <p:nvSpPr>
          <p:cNvPr id="26" name="Text 21"/>
          <p:cNvSpPr txBox="1"/>
          <p:nvPr/>
        </p:nvSpPr>
        <p:spPr>
          <a:xfrm>
            <a:off x="5349240" y="3246120"/>
            <a:ext cx="17373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Zapošljavanje i vještine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Uključivanje i siromaštvo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Zdravstvo i skrb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Demografske promjene (novo)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Socijalni učinci ETS2</a:t>
            </a:r>
            <a:endParaRPr lang="en-US" sz="1100" dirty="0"/>
          </a:p>
        </p:txBody>
      </p:sp>
      <p:sp>
        <p:nvSpPr>
          <p:cNvPr id="27" name="Shape 22"/>
          <p:cNvSpPr/>
          <p:nvPr/>
        </p:nvSpPr>
        <p:spPr>
          <a:xfrm>
            <a:off x="7269480" y="1691640"/>
            <a:ext cx="2057400" cy="3657600"/>
          </a:xfrm>
          <a:prstGeom prst="roundRect">
            <a:avLst>
              <a:gd name="adj" fmla="val 2667"/>
            </a:avLst>
          </a:prstGeom>
          <a:solidFill>
            <a:srgbClr val="F5F7FA"/>
          </a:solidFill>
          <a:ln w="9525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8" name="Shape 23"/>
          <p:cNvSpPr/>
          <p:nvPr/>
        </p:nvSpPr>
        <p:spPr>
          <a:xfrm>
            <a:off x="7269480" y="1691640"/>
            <a:ext cx="64008" cy="3657600"/>
          </a:xfrm>
          <a:prstGeom prst="rect">
            <a:avLst/>
          </a:prstGeom>
          <a:solidFill>
            <a:srgbClr val="112D4B"/>
          </a:solidFill>
          <a:ln w="12700">
            <a:solidFill>
              <a:srgbClr val="112D4B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9" name="Shape 24"/>
          <p:cNvSpPr/>
          <p:nvPr/>
        </p:nvSpPr>
        <p:spPr>
          <a:xfrm>
            <a:off x="7543800" y="1874520"/>
            <a:ext cx="548640" cy="548640"/>
          </a:xfrm>
          <a:prstGeom prst="ellipse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3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75474" y="2006194"/>
            <a:ext cx="285293" cy="285293"/>
          </a:xfrm>
          <a:prstGeom prst="rect">
            <a:avLst/>
          </a:prstGeom>
        </p:spPr>
      </p:pic>
      <p:sp>
        <p:nvSpPr>
          <p:cNvPr id="31" name="Shape 25"/>
          <p:cNvSpPr/>
          <p:nvPr/>
        </p:nvSpPr>
        <p:spPr>
          <a:xfrm>
            <a:off x="8458200" y="1965960"/>
            <a:ext cx="685800" cy="292608"/>
          </a:xfrm>
          <a:prstGeom prst="roundRect">
            <a:avLst>
              <a:gd name="adj" fmla="val 31250"/>
            </a:avLst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2" name="Text 26"/>
          <p:cNvSpPr txBox="1"/>
          <p:nvPr/>
        </p:nvSpPr>
        <p:spPr>
          <a:xfrm>
            <a:off x="8458200" y="1965960"/>
            <a:ext cx="685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NOVO</a:t>
            </a:r>
            <a:endParaRPr lang="en-US" sz="1000" dirty="0"/>
          </a:p>
        </p:txBody>
      </p:sp>
      <p:sp>
        <p:nvSpPr>
          <p:cNvPr id="33" name="Text 27"/>
          <p:cNvSpPr txBox="1"/>
          <p:nvPr/>
        </p:nvSpPr>
        <p:spPr>
          <a:xfrm>
            <a:off x="7543800" y="2560320"/>
            <a:ext cx="1691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Kvaliteta života</a:t>
            </a:r>
            <a:endParaRPr lang="en-US" sz="1350" dirty="0"/>
          </a:p>
        </p:txBody>
      </p:sp>
      <p:sp>
        <p:nvSpPr>
          <p:cNvPr id="34" name="Text 28"/>
          <p:cNvSpPr txBox="1"/>
          <p:nvPr/>
        </p:nvSpPr>
        <p:spPr>
          <a:xfrm>
            <a:off x="7543800" y="3246120"/>
            <a:ext cx="17373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Dohodak poljoprivrednika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Sigurnost opskrbe hranom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Privlačnost ruralnih područja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Generacijska obnova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Ribarstvo i plavo gospodarstvo</a:t>
            </a:r>
            <a:endParaRPr lang="en-US" sz="1100" dirty="0"/>
          </a:p>
        </p:txBody>
      </p:sp>
      <p:sp>
        <p:nvSpPr>
          <p:cNvPr id="35" name="Shape 29"/>
          <p:cNvSpPr/>
          <p:nvPr/>
        </p:nvSpPr>
        <p:spPr>
          <a:xfrm>
            <a:off x="9464040" y="1691640"/>
            <a:ext cx="2057400" cy="3657600"/>
          </a:xfrm>
          <a:prstGeom prst="roundRect">
            <a:avLst>
              <a:gd name="adj" fmla="val 2667"/>
            </a:avLst>
          </a:prstGeom>
          <a:solidFill>
            <a:srgbClr val="F5F7FA"/>
          </a:solidFill>
          <a:ln w="9525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6" name="Shape 30"/>
          <p:cNvSpPr/>
          <p:nvPr/>
        </p:nvSpPr>
        <p:spPr>
          <a:xfrm>
            <a:off x="9464040" y="1691640"/>
            <a:ext cx="64008" cy="3657600"/>
          </a:xfrm>
          <a:prstGeom prst="rect">
            <a:avLst/>
          </a:prstGeom>
          <a:solidFill>
            <a:srgbClr val="112D4B"/>
          </a:solidFill>
          <a:ln w="12700">
            <a:solidFill>
              <a:srgbClr val="112D4B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7" name="Shape 31"/>
          <p:cNvSpPr/>
          <p:nvPr/>
        </p:nvSpPr>
        <p:spPr>
          <a:xfrm>
            <a:off x="9738360" y="1874520"/>
            <a:ext cx="548640" cy="548640"/>
          </a:xfrm>
          <a:prstGeom prst="ellipse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38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70034" y="2006194"/>
            <a:ext cx="285293" cy="285293"/>
          </a:xfrm>
          <a:prstGeom prst="rect">
            <a:avLst/>
          </a:prstGeom>
        </p:spPr>
      </p:pic>
      <p:sp>
        <p:nvSpPr>
          <p:cNvPr id="39" name="Shape 32"/>
          <p:cNvSpPr/>
          <p:nvPr/>
        </p:nvSpPr>
        <p:spPr>
          <a:xfrm>
            <a:off x="10652760" y="1965960"/>
            <a:ext cx="685800" cy="292608"/>
          </a:xfrm>
          <a:prstGeom prst="roundRect">
            <a:avLst>
              <a:gd name="adj" fmla="val 31250"/>
            </a:avLst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0" name="Text 33"/>
          <p:cNvSpPr txBox="1"/>
          <p:nvPr/>
        </p:nvSpPr>
        <p:spPr>
          <a:xfrm>
            <a:off x="10652760" y="1965960"/>
            <a:ext cx="685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NOVO</a:t>
            </a:r>
            <a:endParaRPr lang="en-US" sz="1000" dirty="0"/>
          </a:p>
        </p:txBody>
      </p:sp>
      <p:sp>
        <p:nvSpPr>
          <p:cNvPr id="41" name="Text 34"/>
          <p:cNvSpPr txBox="1"/>
          <p:nvPr/>
        </p:nvSpPr>
        <p:spPr>
          <a:xfrm>
            <a:off x="9738360" y="2560320"/>
            <a:ext cx="1691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Vrijednosti i upravljanje</a:t>
            </a:r>
            <a:endParaRPr lang="en-US" sz="1350" dirty="0"/>
          </a:p>
        </p:txBody>
      </p:sp>
      <p:sp>
        <p:nvSpPr>
          <p:cNvPr id="42" name="Text 35"/>
          <p:cNvSpPr txBox="1"/>
          <p:nvPr/>
        </p:nvSpPr>
        <p:spPr>
          <a:xfrm>
            <a:off x="9738360" y="3246120"/>
            <a:ext cx="17373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Civilno društvo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Pravosuđe i antikorupcija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Administrativni kapaciteti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Kultura</a:t>
            </a:r>
            <a:endParaRPr lang="en-US" sz="1100" dirty="0"/>
          </a:p>
        </p:txBody>
      </p:sp>
      <p:sp>
        <p:nvSpPr>
          <p:cNvPr id="43" name="Shape 36"/>
          <p:cNvSpPr/>
          <p:nvPr/>
        </p:nvSpPr>
        <p:spPr>
          <a:xfrm>
            <a:off x="685800" y="5577840"/>
            <a:ext cx="10835640" cy="502920"/>
          </a:xfrm>
          <a:prstGeom prst="roundRect">
            <a:avLst>
              <a:gd name="adj" fmla="val 18182"/>
            </a:avLst>
          </a:prstGeom>
          <a:solidFill>
            <a:srgbClr val="081B32"/>
          </a:solidFill>
          <a:ln w="12700">
            <a:solidFill>
              <a:srgbClr val="081B32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4" name="Text 37"/>
          <p:cNvSpPr txBox="1"/>
          <p:nvPr/>
        </p:nvSpPr>
        <p:spPr>
          <a:xfrm>
            <a:off x="914400" y="5577840"/>
            <a:ext cx="10424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Namjenska izdvajanja: najmanje 14 % socijalno · 43 % klima i okoliš · najmanje 10 % ruralno · minimum za slabije razvijene regije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081B32"/>
          </a:solidFill>
          <a:ln w="12700">
            <a:solidFill>
              <a:srgbClr val="081B32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" name="Text 1"/>
          <p:cNvSpPr txBox="1"/>
          <p:nvPr/>
        </p:nvSpPr>
        <p:spPr>
          <a:xfrm>
            <a:off x="640080" y="36576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Istraživanje i inovacije: od laboratorija do tržišta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91440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66748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Tri komplementarna kanala umjesto jednog programa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40080" y="1371600"/>
            <a:ext cx="914400" cy="50292"/>
          </a:xfrm>
          <a:prstGeom prst="rect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6" name="Text 4"/>
          <p:cNvSpPr txBox="1"/>
          <p:nvPr/>
        </p:nvSpPr>
        <p:spPr>
          <a:xfrm>
            <a:off x="11201400" y="6446520"/>
            <a:ext cx="4114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dirty="0">
                <a:solidFill>
                  <a:srgbClr val="66748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685800" y="1691640"/>
            <a:ext cx="3337560" cy="2743200"/>
          </a:xfrm>
          <a:prstGeom prst="roundRect">
            <a:avLst>
              <a:gd name="adj" fmla="val 2000"/>
            </a:avLst>
          </a:prstGeom>
          <a:solidFill>
            <a:srgbClr val="F5F7FA"/>
          </a:solidFill>
          <a:ln w="9525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8" name="Shape 6"/>
          <p:cNvSpPr/>
          <p:nvPr/>
        </p:nvSpPr>
        <p:spPr>
          <a:xfrm>
            <a:off x="685800" y="1691640"/>
            <a:ext cx="64008" cy="2743200"/>
          </a:xfrm>
          <a:prstGeom prst="rect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9" name="Shape 7"/>
          <p:cNvSpPr/>
          <p:nvPr/>
        </p:nvSpPr>
        <p:spPr>
          <a:xfrm>
            <a:off x="960120" y="1874520"/>
            <a:ext cx="548640" cy="548640"/>
          </a:xfrm>
          <a:prstGeom prst="ellipse">
            <a:avLst/>
          </a:prstGeom>
          <a:solidFill>
            <a:srgbClr val="081B32"/>
          </a:solidFill>
          <a:ln w="12700">
            <a:solidFill>
              <a:srgbClr val="081B32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1794" y="2006194"/>
            <a:ext cx="285293" cy="285293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1645920" y="1874520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Obzor Europa (FP10)</a:t>
            </a:r>
            <a:endParaRPr lang="en-US" sz="1450" dirty="0"/>
          </a:p>
        </p:txBody>
      </p:sp>
      <p:sp>
        <p:nvSpPr>
          <p:cNvPr id="12" name="Text 9"/>
          <p:cNvSpPr txBox="1"/>
          <p:nvPr/>
        </p:nvSpPr>
        <p:spPr>
          <a:xfrm>
            <a:off x="960120" y="260604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C49E4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€175 mlrd predloženo</a:t>
            </a:r>
            <a:endParaRPr lang="en-US" sz="1800" dirty="0"/>
          </a:p>
        </p:txBody>
      </p:sp>
      <p:sp>
        <p:nvSpPr>
          <p:cNvPr id="13" name="Text 10"/>
          <p:cNvSpPr txBox="1"/>
          <p:nvPr/>
        </p:nvSpPr>
        <p:spPr>
          <a:xfrm>
            <a:off x="960120" y="3108960"/>
            <a:ext cx="29260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Izvrsnost, ERC, MSCA, EIC · jednokratni iznosi (lump sums) kao standard · mjere širenja sudjelovanja za Hrvatsku</a:t>
            </a:r>
            <a:endParaRPr lang="en-US" sz="1250" dirty="0"/>
          </a:p>
        </p:txBody>
      </p:sp>
      <p:sp>
        <p:nvSpPr>
          <p:cNvPr id="14" name="Text 11"/>
          <p:cNvSpPr txBox="1"/>
          <p:nvPr/>
        </p:nvSpPr>
        <p:spPr>
          <a:xfrm>
            <a:off x="4023360" y="2697480"/>
            <a:ext cx="365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C49E4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→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4389120" y="1691640"/>
            <a:ext cx="3337560" cy="2743200"/>
          </a:xfrm>
          <a:prstGeom prst="roundRect">
            <a:avLst>
              <a:gd name="adj" fmla="val 2000"/>
            </a:avLst>
          </a:prstGeom>
          <a:solidFill>
            <a:srgbClr val="F5F7FA"/>
          </a:solidFill>
          <a:ln w="9525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6" name="Shape 13"/>
          <p:cNvSpPr/>
          <p:nvPr/>
        </p:nvSpPr>
        <p:spPr>
          <a:xfrm>
            <a:off x="4389120" y="1691640"/>
            <a:ext cx="64008" cy="2743200"/>
          </a:xfrm>
          <a:prstGeom prst="rect">
            <a:avLst/>
          </a:prstGeom>
          <a:solidFill>
            <a:srgbClr val="112D4B"/>
          </a:solidFill>
          <a:ln w="12700">
            <a:solidFill>
              <a:srgbClr val="112D4B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7" name="Shape 14"/>
          <p:cNvSpPr/>
          <p:nvPr/>
        </p:nvSpPr>
        <p:spPr>
          <a:xfrm>
            <a:off x="4663440" y="1874520"/>
            <a:ext cx="548640" cy="548640"/>
          </a:xfrm>
          <a:prstGeom prst="ellipse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1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5114" y="2006194"/>
            <a:ext cx="285293" cy="285293"/>
          </a:xfrm>
          <a:prstGeom prst="rect">
            <a:avLst/>
          </a:prstGeom>
        </p:spPr>
      </p:pic>
      <p:sp>
        <p:nvSpPr>
          <p:cNvPr id="19" name="Text 15"/>
          <p:cNvSpPr txBox="1"/>
          <p:nvPr/>
        </p:nvSpPr>
        <p:spPr>
          <a:xfrm>
            <a:off x="5349240" y="1874520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Fond za konkurentnost</a:t>
            </a:r>
            <a:endParaRPr lang="en-US" sz="1450" dirty="0"/>
          </a:p>
        </p:txBody>
      </p:sp>
      <p:sp>
        <p:nvSpPr>
          <p:cNvPr id="20" name="Text 16"/>
          <p:cNvSpPr txBox="1"/>
          <p:nvPr/>
        </p:nvSpPr>
        <p:spPr>
          <a:xfrm>
            <a:off x="4663440" y="260604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C49E4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€409 mlrd uklj. Obzor</a:t>
            </a:r>
            <a:endParaRPr lang="en-US" sz="1800" dirty="0"/>
          </a:p>
        </p:txBody>
      </p:sp>
      <p:sp>
        <p:nvSpPr>
          <p:cNvPr id="21" name="Text 17"/>
          <p:cNvSpPr txBox="1"/>
          <p:nvPr/>
        </p:nvSpPr>
        <p:spPr>
          <a:xfrm>
            <a:off x="4663440" y="3108960"/>
            <a:ext cx="29260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Skaliranje: čiste tehnologije, digitalno, zdravstvo i biotehnologija, obrana i svemir</a:t>
            </a:r>
            <a:endParaRPr lang="en-US" sz="1250" dirty="0"/>
          </a:p>
        </p:txBody>
      </p:sp>
      <p:sp>
        <p:nvSpPr>
          <p:cNvPr id="22" name="Text 18"/>
          <p:cNvSpPr txBox="1"/>
          <p:nvPr/>
        </p:nvSpPr>
        <p:spPr>
          <a:xfrm>
            <a:off x="7726680" y="2697480"/>
            <a:ext cx="365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C49E4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→</a:t>
            </a:r>
            <a:endParaRPr lang="en-US" sz="2400" dirty="0"/>
          </a:p>
        </p:txBody>
      </p:sp>
      <p:sp>
        <p:nvSpPr>
          <p:cNvPr id="23" name="Shape 19"/>
          <p:cNvSpPr/>
          <p:nvPr/>
        </p:nvSpPr>
        <p:spPr>
          <a:xfrm>
            <a:off x="8092440" y="1691640"/>
            <a:ext cx="3337560" cy="2743200"/>
          </a:xfrm>
          <a:prstGeom prst="roundRect">
            <a:avLst>
              <a:gd name="adj" fmla="val 2000"/>
            </a:avLst>
          </a:prstGeom>
          <a:solidFill>
            <a:srgbClr val="F5F7FA"/>
          </a:solidFill>
          <a:ln w="9525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4" name="Shape 20"/>
          <p:cNvSpPr/>
          <p:nvPr/>
        </p:nvSpPr>
        <p:spPr>
          <a:xfrm>
            <a:off x="8092440" y="1691640"/>
            <a:ext cx="64008" cy="2743200"/>
          </a:xfrm>
          <a:prstGeom prst="rect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5" name="Shape 21"/>
          <p:cNvSpPr/>
          <p:nvPr/>
        </p:nvSpPr>
        <p:spPr>
          <a:xfrm>
            <a:off x="8366760" y="1874520"/>
            <a:ext cx="548640" cy="548640"/>
          </a:xfrm>
          <a:prstGeom prst="ellipse">
            <a:avLst/>
          </a:prstGeom>
          <a:solidFill>
            <a:srgbClr val="081B32"/>
          </a:solidFill>
          <a:ln w="12700">
            <a:solidFill>
              <a:srgbClr val="081B32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2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98434" y="2006194"/>
            <a:ext cx="285293" cy="285293"/>
          </a:xfrm>
          <a:prstGeom prst="rect">
            <a:avLst/>
          </a:prstGeom>
        </p:spPr>
      </p:pic>
      <p:sp>
        <p:nvSpPr>
          <p:cNvPr id="27" name="Text 22"/>
          <p:cNvSpPr txBox="1"/>
          <p:nvPr/>
        </p:nvSpPr>
        <p:spPr>
          <a:xfrm>
            <a:off x="9052560" y="1874520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Nacionalni plan (NRPP)</a:t>
            </a:r>
            <a:endParaRPr lang="en-US" sz="1450" dirty="0"/>
          </a:p>
        </p:txBody>
      </p:sp>
      <p:sp>
        <p:nvSpPr>
          <p:cNvPr id="28" name="Text 23"/>
          <p:cNvSpPr txBox="1"/>
          <p:nvPr/>
        </p:nvSpPr>
        <p:spPr>
          <a:xfrm>
            <a:off x="8366760" y="260604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C49E4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primjena u regijama</a:t>
            </a:r>
            <a:endParaRPr lang="en-US" sz="1800" dirty="0"/>
          </a:p>
        </p:txBody>
      </p:sp>
      <p:sp>
        <p:nvSpPr>
          <p:cNvPr id="29" name="Text 24"/>
          <p:cNvSpPr txBox="1"/>
          <p:nvPr/>
        </p:nvSpPr>
        <p:spPr>
          <a:xfrm>
            <a:off x="8366760" y="3108960"/>
            <a:ext cx="29260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Inovacije u MSP-ovima, transfer tehnologije, pametna specijalizacija</a:t>
            </a:r>
            <a:endParaRPr lang="en-US" sz="1250" dirty="0"/>
          </a:p>
        </p:txBody>
      </p:sp>
      <p:sp>
        <p:nvSpPr>
          <p:cNvPr id="30" name="Text 25"/>
          <p:cNvSpPr txBox="1"/>
          <p:nvPr/>
        </p:nvSpPr>
        <p:spPr>
          <a:xfrm>
            <a:off x="685800" y="4617720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Za hrvatske korisnike</a:t>
            </a:r>
            <a:endParaRPr lang="en-US" sz="1400" dirty="0"/>
          </a:p>
        </p:txBody>
      </p:sp>
      <p:sp>
        <p:nvSpPr>
          <p:cNvPr id="31" name="Text 26"/>
          <p:cNvSpPr txBox="1"/>
          <p:nvPr/>
        </p:nvSpPr>
        <p:spPr>
          <a:xfrm>
            <a:off x="685800" y="4983480"/>
            <a:ext cx="10789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Sveučilišta: </a:t>
            </a:r>
            <a:r>
              <a:rPr lang="en-US" sz="125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konsolidacija i regionalna čvorišta izvan Zagreba (Europski semestar 2026.)   ·   </a:t>
            </a:r>
            <a:r>
              <a:rPr lang="en-US" sz="125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MSP-ovi: </a:t>
            </a:r>
            <a:r>
              <a:rPr lang="en-US" sz="125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vaučeri, testiranje u EDIH-u, lump sum potpore   ·   </a:t>
            </a:r>
            <a:r>
              <a:rPr lang="en-US" sz="125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Svi: </a:t>
            </a:r>
            <a:r>
              <a:rPr lang="en-US" sz="125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projekti s pečatom izvrsnosti mogu se financirati nacionalno</a:t>
            </a:r>
            <a:endParaRPr lang="en-US" sz="1250" dirty="0"/>
          </a:p>
        </p:txBody>
      </p:sp>
      <p:sp>
        <p:nvSpPr>
          <p:cNvPr id="32" name="Text 27"/>
          <p:cNvSpPr txBox="1"/>
          <p:nvPr/>
        </p:nvSpPr>
        <p:spPr>
          <a:xfrm>
            <a:off x="685800" y="6217920"/>
            <a:ext cx="10332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66748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Podaci: prijedlozi Komisije iz srpnja 2025.; djelomično stajalište Vijeća o Obzoru Europa, 26.06.2026.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081B32"/>
          </a:solidFill>
          <a:ln w="12700">
            <a:solidFill>
              <a:srgbClr val="081B32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" name="Text 1"/>
          <p:cNvSpPr txBox="1"/>
          <p:nvPr/>
        </p:nvSpPr>
        <p:spPr>
          <a:xfrm>
            <a:off x="640080" y="36576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Obrana: novo tržište za hrvatske sudionike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91440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66748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Od potpora za istraživanje do proizvodnje, zajedničke nabave i infrastrukture dvojne namjene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40080" y="1371600"/>
            <a:ext cx="914400" cy="50292"/>
          </a:xfrm>
          <a:prstGeom prst="rect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6" name="Text 4"/>
          <p:cNvSpPr txBox="1"/>
          <p:nvPr/>
        </p:nvSpPr>
        <p:spPr>
          <a:xfrm>
            <a:off x="11201400" y="6446520"/>
            <a:ext cx="4114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dirty="0">
                <a:solidFill>
                  <a:srgbClr val="66748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685800" y="1691640"/>
            <a:ext cx="2560320" cy="1097280"/>
          </a:xfrm>
          <a:prstGeom prst="roundRect">
            <a:avLst>
              <a:gd name="adj" fmla="val 6667"/>
            </a:avLst>
          </a:prstGeom>
          <a:solidFill>
            <a:srgbClr val="F5F7FA"/>
          </a:solidFill>
          <a:ln w="12700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8" name="Text 6"/>
          <p:cNvSpPr txBox="1"/>
          <p:nvPr/>
        </p:nvSpPr>
        <p:spPr>
          <a:xfrm>
            <a:off x="914400" y="178308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€7,95 mlrd</a:t>
            </a:r>
            <a:endParaRPr lang="en-US" sz="2600" dirty="0"/>
          </a:p>
        </p:txBody>
      </p:sp>
      <p:sp>
        <p:nvSpPr>
          <p:cNvPr id="9" name="Text 7"/>
          <p:cNvSpPr txBox="1"/>
          <p:nvPr/>
        </p:nvSpPr>
        <p:spPr>
          <a:xfrm>
            <a:off x="914400" y="23317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66748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EDF 2021.–2027.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429000" y="1691640"/>
            <a:ext cx="2560320" cy="1097280"/>
          </a:xfrm>
          <a:prstGeom prst="roundRect">
            <a:avLst>
              <a:gd name="adj" fmla="val 6667"/>
            </a:avLst>
          </a:prstGeom>
          <a:solidFill>
            <a:srgbClr val="F5F7FA"/>
          </a:solidFill>
          <a:ln w="12700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1" name="Text 9"/>
          <p:cNvSpPr txBox="1"/>
          <p:nvPr/>
        </p:nvSpPr>
        <p:spPr>
          <a:xfrm>
            <a:off x="3657600" y="178308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€1,5 mlrd</a:t>
            </a:r>
            <a:endParaRPr lang="en-US" sz="2600" dirty="0"/>
          </a:p>
        </p:txBody>
      </p:sp>
      <p:sp>
        <p:nvSpPr>
          <p:cNvPr id="12" name="Text 10"/>
          <p:cNvSpPr txBox="1"/>
          <p:nvPr/>
        </p:nvSpPr>
        <p:spPr>
          <a:xfrm>
            <a:off x="3657600" y="23317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66748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EDIP 2025.–2027.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172200" y="1691640"/>
            <a:ext cx="2560320" cy="1097280"/>
          </a:xfrm>
          <a:prstGeom prst="roundRect">
            <a:avLst>
              <a:gd name="adj" fmla="val 6667"/>
            </a:avLst>
          </a:prstGeom>
          <a:solidFill>
            <a:srgbClr val="F5F7FA"/>
          </a:solidFill>
          <a:ln w="12700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4" name="Text 12"/>
          <p:cNvSpPr txBox="1"/>
          <p:nvPr/>
        </p:nvSpPr>
        <p:spPr>
          <a:xfrm>
            <a:off x="6400800" y="178308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€150 mlrd</a:t>
            </a:r>
            <a:endParaRPr lang="en-US" sz="2600" dirty="0"/>
          </a:p>
        </p:txBody>
      </p:sp>
      <p:sp>
        <p:nvSpPr>
          <p:cNvPr id="15" name="Text 13"/>
          <p:cNvSpPr txBox="1"/>
          <p:nvPr/>
        </p:nvSpPr>
        <p:spPr>
          <a:xfrm>
            <a:off x="6400800" y="23317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66748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SAFE zajmovi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8915400" y="1691640"/>
            <a:ext cx="2560320" cy="1097280"/>
          </a:xfrm>
          <a:prstGeom prst="roundRect">
            <a:avLst>
              <a:gd name="adj" fmla="val 6667"/>
            </a:avLst>
          </a:prstGeom>
          <a:solidFill>
            <a:srgbClr val="081B32"/>
          </a:solidFill>
          <a:ln w="12700">
            <a:solidFill>
              <a:srgbClr val="081B32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7" name="Text 15"/>
          <p:cNvSpPr txBox="1"/>
          <p:nvPr/>
        </p:nvSpPr>
        <p:spPr>
          <a:xfrm>
            <a:off x="9144000" y="178308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C49E4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€131 mlrd</a:t>
            </a:r>
            <a:endParaRPr lang="en-US" sz="2600" dirty="0"/>
          </a:p>
        </p:txBody>
      </p:sp>
      <p:sp>
        <p:nvSpPr>
          <p:cNvPr id="18" name="Text 16"/>
          <p:cNvSpPr txBox="1"/>
          <p:nvPr/>
        </p:nvSpPr>
        <p:spPr>
          <a:xfrm>
            <a:off x="9144000" y="23317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prijedlog 2028.–2034. (≈ 5×)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85800" y="3017520"/>
            <a:ext cx="3474720" cy="2286000"/>
          </a:xfrm>
          <a:prstGeom prst="roundRect">
            <a:avLst>
              <a:gd name="adj" fmla="val 2400"/>
            </a:avLst>
          </a:prstGeom>
          <a:solidFill>
            <a:srgbClr val="F5F7FA"/>
          </a:solidFill>
          <a:ln w="9525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0" name="Shape 18"/>
          <p:cNvSpPr/>
          <p:nvPr/>
        </p:nvSpPr>
        <p:spPr>
          <a:xfrm>
            <a:off x="685800" y="3017520"/>
            <a:ext cx="64008" cy="2286000"/>
          </a:xfrm>
          <a:prstGeom prst="rect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1" name="Shape 19"/>
          <p:cNvSpPr/>
          <p:nvPr/>
        </p:nvSpPr>
        <p:spPr>
          <a:xfrm>
            <a:off x="960120" y="3154680"/>
            <a:ext cx="457200" cy="457200"/>
          </a:xfrm>
          <a:prstGeom prst="ellipse">
            <a:avLst/>
          </a:prstGeom>
          <a:solidFill>
            <a:srgbClr val="081B32"/>
          </a:solidFill>
          <a:ln w="12700">
            <a:solidFill>
              <a:srgbClr val="081B32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2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848" y="3264408"/>
            <a:ext cx="237744" cy="237744"/>
          </a:xfrm>
          <a:prstGeom prst="rect">
            <a:avLst/>
          </a:prstGeom>
        </p:spPr>
      </p:pic>
      <p:sp>
        <p:nvSpPr>
          <p:cNvPr id="23" name="Text 20"/>
          <p:cNvSpPr txBox="1"/>
          <p:nvPr/>
        </p:nvSpPr>
        <p:spPr>
          <a:xfrm>
            <a:off x="1554480" y="320040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Otvoreno sada</a:t>
            </a:r>
            <a:endParaRPr lang="en-US" sz="1500" dirty="0"/>
          </a:p>
        </p:txBody>
      </p:sp>
      <p:sp>
        <p:nvSpPr>
          <p:cNvPr id="24" name="Text 21"/>
          <p:cNvSpPr txBox="1"/>
          <p:nvPr/>
        </p:nvSpPr>
        <p:spPr>
          <a:xfrm>
            <a:off x="960120" y="3749040"/>
            <a:ext cx="30632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Pozivi EDIP: 13.10.2026. (€180 mil.) i 16.2.2027. (industrija, dronovi, zajednička nabava)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PKK Prioritet 9: €285 mil. za infrastrukturu dvojne namjene</a:t>
            </a:r>
            <a:endParaRPr lang="en-US" sz="1150" dirty="0"/>
          </a:p>
        </p:txBody>
      </p:sp>
      <p:sp>
        <p:nvSpPr>
          <p:cNvPr id="25" name="Shape 22"/>
          <p:cNvSpPr/>
          <p:nvPr/>
        </p:nvSpPr>
        <p:spPr>
          <a:xfrm>
            <a:off x="4343400" y="3017520"/>
            <a:ext cx="3474720" cy="2286000"/>
          </a:xfrm>
          <a:prstGeom prst="roundRect">
            <a:avLst>
              <a:gd name="adj" fmla="val 2400"/>
            </a:avLst>
          </a:prstGeom>
          <a:solidFill>
            <a:srgbClr val="F5F7FA"/>
          </a:solidFill>
          <a:ln w="9525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6" name="Shape 23"/>
          <p:cNvSpPr/>
          <p:nvPr/>
        </p:nvSpPr>
        <p:spPr>
          <a:xfrm>
            <a:off x="4343400" y="3017520"/>
            <a:ext cx="64008" cy="2286000"/>
          </a:xfrm>
          <a:prstGeom prst="rect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7" name="Shape 24"/>
          <p:cNvSpPr/>
          <p:nvPr/>
        </p:nvSpPr>
        <p:spPr>
          <a:xfrm>
            <a:off x="4617720" y="3154680"/>
            <a:ext cx="457200" cy="457200"/>
          </a:xfrm>
          <a:prstGeom prst="ellipse">
            <a:avLst/>
          </a:prstGeom>
          <a:solidFill>
            <a:srgbClr val="081B32"/>
          </a:solidFill>
          <a:ln w="12700">
            <a:solidFill>
              <a:srgbClr val="081B32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2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7448" y="3264408"/>
            <a:ext cx="237744" cy="237744"/>
          </a:xfrm>
          <a:prstGeom prst="rect">
            <a:avLst/>
          </a:prstGeom>
        </p:spPr>
      </p:pic>
      <p:sp>
        <p:nvSpPr>
          <p:cNvPr id="29" name="Text 25"/>
          <p:cNvSpPr txBox="1"/>
          <p:nvPr/>
        </p:nvSpPr>
        <p:spPr>
          <a:xfrm>
            <a:off x="5212080" y="320040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Hrvatske niše</a:t>
            </a:r>
            <a:endParaRPr lang="en-US" sz="1500" dirty="0"/>
          </a:p>
        </p:txBody>
      </p:sp>
      <p:sp>
        <p:nvSpPr>
          <p:cNvPr id="30" name="Text 26"/>
          <p:cNvSpPr txBox="1"/>
          <p:nvPr/>
        </p:nvSpPr>
        <p:spPr>
          <a:xfrm>
            <a:off x="4617720" y="3749040"/>
            <a:ext cx="30632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Kibernetička sigurnost i sigurne komunikacije, UI/podaci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Dronovi i protudronska zaštita, robotika, senzori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Svemirski softver, pomorske tehnologije</a:t>
            </a:r>
            <a:endParaRPr lang="en-US" sz="1150" dirty="0"/>
          </a:p>
        </p:txBody>
      </p:sp>
      <p:sp>
        <p:nvSpPr>
          <p:cNvPr id="31" name="Shape 27"/>
          <p:cNvSpPr/>
          <p:nvPr/>
        </p:nvSpPr>
        <p:spPr>
          <a:xfrm>
            <a:off x="8001000" y="3017520"/>
            <a:ext cx="3474720" cy="2286000"/>
          </a:xfrm>
          <a:prstGeom prst="roundRect">
            <a:avLst>
              <a:gd name="adj" fmla="val 2400"/>
            </a:avLst>
          </a:prstGeom>
          <a:solidFill>
            <a:srgbClr val="F5F7FA"/>
          </a:solidFill>
          <a:ln w="9525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2" name="Shape 28"/>
          <p:cNvSpPr/>
          <p:nvPr/>
        </p:nvSpPr>
        <p:spPr>
          <a:xfrm>
            <a:off x="8001000" y="3017520"/>
            <a:ext cx="64008" cy="2286000"/>
          </a:xfrm>
          <a:prstGeom prst="rect">
            <a:avLst/>
          </a:prstGeom>
          <a:solidFill>
            <a:srgbClr val="112D4B"/>
          </a:solidFill>
          <a:ln w="12700">
            <a:solidFill>
              <a:srgbClr val="112D4B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3" name="Shape 29"/>
          <p:cNvSpPr/>
          <p:nvPr/>
        </p:nvSpPr>
        <p:spPr>
          <a:xfrm>
            <a:off x="8275320" y="3154680"/>
            <a:ext cx="457200" cy="457200"/>
          </a:xfrm>
          <a:prstGeom prst="ellipse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3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5048" y="3264408"/>
            <a:ext cx="237744" cy="237744"/>
          </a:xfrm>
          <a:prstGeom prst="rect">
            <a:avLst/>
          </a:prstGeom>
        </p:spPr>
      </p:pic>
      <p:sp>
        <p:nvSpPr>
          <p:cNvPr id="35" name="Text 30"/>
          <p:cNvSpPr txBox="1"/>
          <p:nvPr/>
        </p:nvSpPr>
        <p:spPr>
          <a:xfrm>
            <a:off x="8869680" y="320040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Kako ući</a:t>
            </a:r>
            <a:endParaRPr lang="en-US" sz="1500" dirty="0"/>
          </a:p>
        </p:txBody>
      </p:sp>
      <p:sp>
        <p:nvSpPr>
          <p:cNvPr id="36" name="Text 31"/>
          <p:cNvSpPr txBox="1"/>
          <p:nvPr/>
        </p:nvSpPr>
        <p:spPr>
          <a:xfrm>
            <a:off x="8275320" y="3749040"/>
            <a:ext cx="30632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Ući u konzorcij 12–18 mjeseci prije poziva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Pripremiti obrambenu usklađenost (vlasništvo, sigurnost, izvoz)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Nacionalna kontaktna točka: HKKOI</a:t>
            </a:r>
            <a:endParaRPr lang="en-US" sz="1150" dirty="0"/>
          </a:p>
        </p:txBody>
      </p:sp>
      <p:sp>
        <p:nvSpPr>
          <p:cNvPr id="37" name="Shape 32"/>
          <p:cNvSpPr/>
          <p:nvPr/>
        </p:nvSpPr>
        <p:spPr>
          <a:xfrm>
            <a:off x="685800" y="5532120"/>
            <a:ext cx="10835640" cy="548640"/>
          </a:xfrm>
          <a:prstGeom prst="roundRect">
            <a:avLst>
              <a:gd name="adj" fmla="val 16667"/>
            </a:avLst>
          </a:prstGeom>
          <a:solidFill>
            <a:srgbClr val="081B32"/>
          </a:solidFill>
          <a:ln w="12700">
            <a:solidFill>
              <a:srgbClr val="081B32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8" name="Text 33"/>
          <p:cNvSpPr txBox="1"/>
          <p:nvPr/>
        </p:nvSpPr>
        <p:spPr>
          <a:xfrm>
            <a:off x="914400" y="5532120"/>
            <a:ext cx="1042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Graditi portfelj: EDF → EDIP → SAFE / zajednička nabava → Fond za konkurentnost 2028.+</a:t>
            </a:r>
            <a:endParaRPr lang="en-US" sz="1400" dirty="0"/>
          </a:p>
        </p:txBody>
      </p:sp>
      <p:sp>
        <p:nvSpPr>
          <p:cNvPr id="39" name="Text 34"/>
          <p:cNvSpPr txBox="1"/>
          <p:nvPr/>
        </p:nvSpPr>
        <p:spPr>
          <a:xfrm>
            <a:off x="685800" y="6217920"/>
            <a:ext cx="10332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66748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Izvori: Europska komisija (EDF, EDIP, SAFE); analiza EBC/ETCP „EU sredstva za obrambeni sektor”, 2026. €131 mlrd = prijedlog Komisije.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081B32"/>
          </a:solidFill>
          <a:ln w="12700">
            <a:solidFill>
              <a:srgbClr val="081B32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" name="Text 1"/>
          <p:cNvSpPr txBox="1"/>
          <p:nvPr/>
        </p:nvSpPr>
        <p:spPr>
          <a:xfrm>
            <a:off x="640080" y="36576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Pravo na ostanak: jedan plan za područje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91440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66748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Novi izričiti cilj (čl. 3. st. 1. t. (a)(i)) – Hrvatska je između 2011. i 2021. izgubila 9,6 % stanovništva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40080" y="1371600"/>
            <a:ext cx="914400" cy="50292"/>
          </a:xfrm>
          <a:prstGeom prst="rect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6" name="Text 4"/>
          <p:cNvSpPr txBox="1"/>
          <p:nvPr/>
        </p:nvSpPr>
        <p:spPr>
          <a:xfrm>
            <a:off x="11201400" y="6446520"/>
            <a:ext cx="4114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dirty="0">
                <a:solidFill>
                  <a:srgbClr val="66748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2240280" y="2651760"/>
            <a:ext cx="1737360" cy="1737360"/>
          </a:xfrm>
          <a:prstGeom prst="ellipse">
            <a:avLst/>
          </a:prstGeom>
          <a:solidFill>
            <a:srgbClr val="081B32"/>
          </a:solidFill>
          <a:ln w="12700">
            <a:solidFill>
              <a:srgbClr val="081B32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8" name="Text 6"/>
          <p:cNvSpPr txBox="1"/>
          <p:nvPr/>
        </p:nvSpPr>
        <p:spPr>
          <a:xfrm>
            <a:off x="2331720" y="3108960"/>
            <a:ext cx="1554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Jedan teritorijalni plan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2834640" y="1600200"/>
            <a:ext cx="548640" cy="548640"/>
          </a:xfrm>
          <a:prstGeom prst="ellipse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6314" y="1731874"/>
            <a:ext cx="285293" cy="285293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2286000" y="2176272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Priuštivo stanovanje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4467921" y="2354580"/>
            <a:ext cx="548640" cy="548640"/>
          </a:xfrm>
          <a:prstGeom prst="ellipse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9594" y="2486254"/>
            <a:ext cx="285293" cy="285293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3919281" y="2930652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Zdravstvo i skrb</a:t>
            </a:r>
            <a:endParaRPr lang="en-US" sz="1100" dirty="0"/>
          </a:p>
        </p:txBody>
      </p:sp>
      <p:sp>
        <p:nvSpPr>
          <p:cNvPr id="15" name="Shape 11"/>
          <p:cNvSpPr/>
          <p:nvPr/>
        </p:nvSpPr>
        <p:spPr>
          <a:xfrm>
            <a:off x="4467921" y="3863340"/>
            <a:ext cx="548640" cy="548640"/>
          </a:xfrm>
          <a:prstGeom prst="ellipse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9594" y="3995014"/>
            <a:ext cx="285293" cy="285293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3919281" y="4439412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Internet i coworking</a:t>
            </a:r>
            <a:endParaRPr lang="en-US" sz="1100" dirty="0"/>
          </a:p>
        </p:txBody>
      </p:sp>
      <p:sp>
        <p:nvSpPr>
          <p:cNvPr id="18" name="Shape 13"/>
          <p:cNvSpPr/>
          <p:nvPr/>
        </p:nvSpPr>
        <p:spPr>
          <a:xfrm>
            <a:off x="2834640" y="4617720"/>
            <a:ext cx="548640" cy="548640"/>
          </a:xfrm>
          <a:prstGeom prst="ellipse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66314" y="4749394"/>
            <a:ext cx="285293" cy="285293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2286000" y="5193792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Prijevoz na zahtjev</a:t>
            </a:r>
            <a:endParaRPr lang="en-US" sz="1100" dirty="0"/>
          </a:p>
        </p:txBody>
      </p:sp>
      <p:sp>
        <p:nvSpPr>
          <p:cNvPr id="21" name="Shape 15"/>
          <p:cNvSpPr/>
          <p:nvPr/>
        </p:nvSpPr>
        <p:spPr>
          <a:xfrm>
            <a:off x="1201359" y="3863340"/>
            <a:ext cx="548640" cy="548640"/>
          </a:xfrm>
          <a:prstGeom prst="ellipse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33033" y="3995014"/>
            <a:ext cx="285293" cy="285293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652719" y="4439412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Poslovi i vještine za mlade</a:t>
            </a:r>
            <a:endParaRPr lang="en-US" sz="1100" dirty="0"/>
          </a:p>
        </p:txBody>
      </p:sp>
      <p:sp>
        <p:nvSpPr>
          <p:cNvPr id="24" name="Shape 17"/>
          <p:cNvSpPr/>
          <p:nvPr/>
        </p:nvSpPr>
        <p:spPr>
          <a:xfrm>
            <a:off x="1201359" y="2354580"/>
            <a:ext cx="548640" cy="548640"/>
          </a:xfrm>
          <a:prstGeom prst="ellipse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25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33033" y="2486254"/>
            <a:ext cx="285293" cy="285293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652719" y="2930652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Generacijska obnova</a:t>
            </a:r>
            <a:endParaRPr lang="en-US" sz="1100" dirty="0"/>
          </a:p>
        </p:txBody>
      </p:sp>
      <p:sp>
        <p:nvSpPr>
          <p:cNvPr id="27" name="Text 19"/>
          <p:cNvSpPr txBox="1"/>
          <p:nvPr/>
        </p:nvSpPr>
        <p:spPr>
          <a:xfrm>
            <a:off x="6583680" y="1691640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Što se mijenja za teritorijalne alate</a:t>
            </a:r>
            <a:endParaRPr lang="en-US" sz="1500" dirty="0"/>
          </a:p>
        </p:txBody>
      </p:sp>
      <p:sp>
        <p:nvSpPr>
          <p:cNvPr id="28" name="Shape 20"/>
          <p:cNvSpPr/>
          <p:nvPr/>
        </p:nvSpPr>
        <p:spPr>
          <a:xfrm>
            <a:off x="6583680" y="2103120"/>
            <a:ext cx="4937760" cy="713232"/>
          </a:xfrm>
          <a:prstGeom prst="roundRect">
            <a:avLst>
              <a:gd name="adj" fmla="val 7692"/>
            </a:avLst>
          </a:prstGeom>
          <a:solidFill>
            <a:srgbClr val="F5F7FA"/>
          </a:solidFill>
          <a:ln w="9525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9" name="Shape 21"/>
          <p:cNvSpPr/>
          <p:nvPr/>
        </p:nvSpPr>
        <p:spPr>
          <a:xfrm>
            <a:off x="6583680" y="2103120"/>
            <a:ext cx="64008" cy="713232"/>
          </a:xfrm>
          <a:prstGeom prst="rect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0" name="Text 22"/>
          <p:cNvSpPr txBox="1"/>
          <p:nvPr/>
        </p:nvSpPr>
        <p:spPr>
          <a:xfrm>
            <a:off x="6812280" y="2167128"/>
            <a:ext cx="4617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ITU i CLLD ostaju mogući</a:t>
            </a:r>
            <a:endParaRPr lang="en-US" sz="1300" dirty="0"/>
          </a:p>
        </p:txBody>
      </p:sp>
      <p:sp>
        <p:nvSpPr>
          <p:cNvPr id="31" name="Text 23"/>
          <p:cNvSpPr txBox="1"/>
          <p:nvPr/>
        </p:nvSpPr>
        <p:spPr>
          <a:xfrm>
            <a:off x="6812280" y="2468880"/>
            <a:ext cx="46177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66748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ali bez namjenski zaštićenih sredstava</a:t>
            </a:r>
            <a:endParaRPr lang="en-US" sz="1150" dirty="0"/>
          </a:p>
        </p:txBody>
      </p:sp>
      <p:sp>
        <p:nvSpPr>
          <p:cNvPr id="32" name="Shape 24"/>
          <p:cNvSpPr/>
          <p:nvPr/>
        </p:nvSpPr>
        <p:spPr>
          <a:xfrm>
            <a:off x="6583680" y="2907792"/>
            <a:ext cx="4937760" cy="713232"/>
          </a:xfrm>
          <a:prstGeom prst="roundRect">
            <a:avLst>
              <a:gd name="adj" fmla="val 7692"/>
            </a:avLst>
          </a:prstGeom>
          <a:solidFill>
            <a:srgbClr val="F5F7FA"/>
          </a:solidFill>
          <a:ln w="9525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3" name="Shape 25"/>
          <p:cNvSpPr/>
          <p:nvPr/>
        </p:nvSpPr>
        <p:spPr>
          <a:xfrm>
            <a:off x="6583680" y="2907792"/>
            <a:ext cx="64008" cy="713232"/>
          </a:xfrm>
          <a:prstGeom prst="rect">
            <a:avLst/>
          </a:prstGeom>
          <a:solidFill>
            <a:srgbClr val="112D4B"/>
          </a:solidFill>
          <a:ln w="12700">
            <a:solidFill>
              <a:srgbClr val="112D4B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4" name="Text 26"/>
          <p:cNvSpPr txBox="1"/>
          <p:nvPr/>
        </p:nvSpPr>
        <p:spPr>
          <a:xfrm>
            <a:off x="6812280" y="2971800"/>
            <a:ext cx="4617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Nestaje obvezno izdvajanje 8 % za gradove</a:t>
            </a:r>
            <a:endParaRPr lang="en-US" sz="1300" dirty="0"/>
          </a:p>
        </p:txBody>
      </p:sp>
      <p:sp>
        <p:nvSpPr>
          <p:cNvPr id="35" name="Text 27"/>
          <p:cNvSpPr txBox="1"/>
          <p:nvPr/>
        </p:nvSpPr>
        <p:spPr>
          <a:xfrm>
            <a:off x="6812280" y="3273552"/>
            <a:ext cx="46177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66748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gradovi moraju pregovarati o svom udjelu u nacionalnom planu</a:t>
            </a:r>
            <a:endParaRPr lang="en-US" sz="1150" dirty="0"/>
          </a:p>
        </p:txBody>
      </p:sp>
      <p:sp>
        <p:nvSpPr>
          <p:cNvPr id="36" name="Shape 28"/>
          <p:cNvSpPr/>
          <p:nvPr/>
        </p:nvSpPr>
        <p:spPr>
          <a:xfrm>
            <a:off x="6583680" y="3712464"/>
            <a:ext cx="4937760" cy="713232"/>
          </a:xfrm>
          <a:prstGeom prst="roundRect">
            <a:avLst>
              <a:gd name="adj" fmla="val 7692"/>
            </a:avLst>
          </a:prstGeom>
          <a:solidFill>
            <a:srgbClr val="F5F7FA"/>
          </a:solidFill>
          <a:ln w="9525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7" name="Shape 29"/>
          <p:cNvSpPr/>
          <p:nvPr/>
        </p:nvSpPr>
        <p:spPr>
          <a:xfrm>
            <a:off x="6583680" y="3712464"/>
            <a:ext cx="64008" cy="713232"/>
          </a:xfrm>
          <a:prstGeom prst="rect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8" name="Text 30"/>
          <p:cNvSpPr txBox="1"/>
          <p:nvPr/>
        </p:nvSpPr>
        <p:spPr>
          <a:xfrm>
            <a:off x="6812280" y="3776472"/>
            <a:ext cx="4617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LEADER ostaje obvezan</a:t>
            </a:r>
            <a:endParaRPr lang="en-US" sz="1300" dirty="0"/>
          </a:p>
        </p:txBody>
      </p:sp>
      <p:sp>
        <p:nvSpPr>
          <p:cNvPr id="39" name="Text 31"/>
          <p:cNvSpPr txBox="1"/>
          <p:nvPr/>
        </p:nvSpPr>
        <p:spPr>
          <a:xfrm>
            <a:off x="6812280" y="4078224"/>
            <a:ext cx="46177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66748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uz najmanje 10 % za ruralna područja</a:t>
            </a:r>
            <a:endParaRPr lang="en-US" sz="1150" dirty="0"/>
          </a:p>
        </p:txBody>
      </p:sp>
      <p:sp>
        <p:nvSpPr>
          <p:cNvPr id="40" name="Shape 32"/>
          <p:cNvSpPr/>
          <p:nvPr/>
        </p:nvSpPr>
        <p:spPr>
          <a:xfrm>
            <a:off x="6583680" y="4517136"/>
            <a:ext cx="4937760" cy="713232"/>
          </a:xfrm>
          <a:prstGeom prst="roundRect">
            <a:avLst>
              <a:gd name="adj" fmla="val 7692"/>
            </a:avLst>
          </a:prstGeom>
          <a:solidFill>
            <a:srgbClr val="F5F7FA"/>
          </a:solidFill>
          <a:ln w="9525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1" name="Shape 33"/>
          <p:cNvSpPr/>
          <p:nvPr/>
        </p:nvSpPr>
        <p:spPr>
          <a:xfrm>
            <a:off x="6583680" y="4517136"/>
            <a:ext cx="64008" cy="713232"/>
          </a:xfrm>
          <a:prstGeom prst="rect">
            <a:avLst/>
          </a:prstGeom>
          <a:solidFill>
            <a:srgbClr val="112D4B"/>
          </a:solidFill>
          <a:ln w="12700">
            <a:solidFill>
              <a:srgbClr val="112D4B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2" name="Text 34"/>
          <p:cNvSpPr txBox="1"/>
          <p:nvPr/>
        </p:nvSpPr>
        <p:spPr>
          <a:xfrm>
            <a:off x="6812280" y="4581144"/>
            <a:ext cx="4617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Plaćanje prema ključnim etapama</a:t>
            </a:r>
            <a:endParaRPr lang="en-US" sz="1300" dirty="0"/>
          </a:p>
        </p:txBody>
      </p:sp>
      <p:sp>
        <p:nvSpPr>
          <p:cNvPr id="43" name="Text 35"/>
          <p:cNvSpPr txBox="1"/>
          <p:nvPr/>
        </p:nvSpPr>
        <p:spPr>
          <a:xfrm>
            <a:off x="6812280" y="4882896"/>
            <a:ext cx="46177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66748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integrirane strategije trebaju mjerljive ciljeve</a:t>
            </a:r>
            <a:endParaRPr lang="en-US" sz="1150" dirty="0"/>
          </a:p>
        </p:txBody>
      </p:sp>
      <p:sp>
        <p:nvSpPr>
          <p:cNvPr id="44" name="Shape 36"/>
          <p:cNvSpPr/>
          <p:nvPr/>
        </p:nvSpPr>
        <p:spPr>
          <a:xfrm>
            <a:off x="662940" y="5728716"/>
            <a:ext cx="10835640" cy="548640"/>
          </a:xfrm>
          <a:prstGeom prst="roundRect">
            <a:avLst>
              <a:gd name="adj" fmla="val 16667"/>
            </a:avLst>
          </a:prstGeom>
          <a:solidFill>
            <a:srgbClr val="081B32"/>
          </a:solidFill>
          <a:ln w="12700">
            <a:solidFill>
              <a:srgbClr val="081B32"/>
            </a:solidFill>
            <a:prstDash val="solid"/>
          </a:ln>
        </p:spPr>
        <p:txBody>
          <a:bodyPr/>
          <a:lstStyle/>
          <a:p>
            <a:endParaRPr lang="fr-FR" dirty="0"/>
          </a:p>
        </p:txBody>
      </p:sp>
      <p:sp>
        <p:nvSpPr>
          <p:cNvPr id="45" name="Text 37"/>
          <p:cNvSpPr txBox="1"/>
          <p:nvPr/>
        </p:nvSpPr>
        <p:spPr>
          <a:xfrm>
            <a:off x="959312" y="5678424"/>
            <a:ext cx="1042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Testirati integrirane lokalne strategije već sada sredstvima 2021.–2027. – najbolji argument za mjesto u planu 2028.</a:t>
            </a:r>
            <a:endParaRPr lang="en-US" sz="1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081B32"/>
          </a:solidFill>
          <a:ln w="12700">
            <a:solidFill>
              <a:srgbClr val="081B32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" name="Text 1"/>
          <p:cNvSpPr txBox="1"/>
          <p:nvPr/>
        </p:nvSpPr>
        <p:spPr>
          <a:xfrm>
            <a:off x="640080" y="36576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Tri projektne ideje za 2028.+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91440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66748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Ilustrativni primjeri koji kombiniraju više izvora financiranja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40080" y="1371600"/>
            <a:ext cx="914400" cy="50292"/>
          </a:xfrm>
          <a:prstGeom prst="rect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6" name="Text 4"/>
          <p:cNvSpPr txBox="1"/>
          <p:nvPr/>
        </p:nvSpPr>
        <p:spPr>
          <a:xfrm>
            <a:off x="11201400" y="6446520"/>
            <a:ext cx="4114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dirty="0">
                <a:solidFill>
                  <a:srgbClr val="66748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685800" y="1691640"/>
            <a:ext cx="3474720" cy="4526280"/>
          </a:xfrm>
          <a:prstGeom prst="roundRect">
            <a:avLst>
              <a:gd name="adj" fmla="val 1579"/>
            </a:avLst>
          </a:prstGeom>
          <a:solidFill>
            <a:srgbClr val="F5F7FA"/>
          </a:solidFill>
          <a:ln w="9525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8" name="Shape 6"/>
          <p:cNvSpPr/>
          <p:nvPr/>
        </p:nvSpPr>
        <p:spPr>
          <a:xfrm>
            <a:off x="685800" y="1691640"/>
            <a:ext cx="64008" cy="4526280"/>
          </a:xfrm>
          <a:prstGeom prst="rect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9" name="Shape 7"/>
          <p:cNvSpPr/>
          <p:nvPr/>
        </p:nvSpPr>
        <p:spPr>
          <a:xfrm>
            <a:off x="960120" y="1874520"/>
            <a:ext cx="548640" cy="548640"/>
          </a:xfrm>
          <a:prstGeom prst="ellipse">
            <a:avLst/>
          </a:prstGeom>
          <a:solidFill>
            <a:srgbClr val="081B32"/>
          </a:solidFill>
          <a:ln w="12700">
            <a:solidFill>
              <a:srgbClr val="081B32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1794" y="2006194"/>
            <a:ext cx="285293" cy="285293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1645920" y="187452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C49E4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PRAVO NA OSTANAK</a:t>
            </a:r>
            <a:endParaRPr lang="en-US" sz="1050" dirty="0"/>
          </a:p>
        </p:txBody>
      </p:sp>
      <p:sp>
        <p:nvSpPr>
          <p:cNvPr id="12" name="Text 9"/>
          <p:cNvSpPr txBox="1"/>
          <p:nvPr/>
        </p:nvSpPr>
        <p:spPr>
          <a:xfrm>
            <a:off x="960120" y="2560320"/>
            <a:ext cx="3063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Integrirani plan „Ostani i razvijaj”</a:t>
            </a:r>
            <a:endParaRPr lang="en-US" sz="1400" dirty="0"/>
          </a:p>
        </p:txBody>
      </p:sp>
      <p:sp>
        <p:nvSpPr>
          <p:cNvPr id="13" name="Text 10"/>
          <p:cNvSpPr txBox="1"/>
          <p:nvPr/>
        </p:nvSpPr>
        <p:spPr>
          <a:xfrm>
            <a:off x="960120" y="3291840"/>
            <a:ext cx="3063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Grad sa zaleđem, otok ili gradska četvrt: stanovanje, centar skrbi, coworking, prijevoz na zahtjev, poslovi za mlade.</a:t>
            </a:r>
            <a:endParaRPr lang="en-US" sz="1150" dirty="0"/>
          </a:p>
        </p:txBody>
      </p:sp>
      <p:sp>
        <p:nvSpPr>
          <p:cNvPr id="14" name="Text 11"/>
          <p:cNvSpPr txBox="1"/>
          <p:nvPr/>
        </p:nvSpPr>
        <p:spPr>
          <a:xfrm>
            <a:off x="960120" y="4526280"/>
            <a:ext cx="3063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Financiranje: </a:t>
            </a:r>
            <a:r>
              <a:rPr lang="en-US" sz="110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Teritorijalno poglavlje NRPP-a + zajmovi EIB-a/CEB-a</a:t>
            </a:r>
            <a:endParaRPr lang="en-US" sz="1100" dirty="0"/>
          </a:p>
        </p:txBody>
      </p:sp>
      <p:sp>
        <p:nvSpPr>
          <p:cNvPr id="15" name="Text 12"/>
          <p:cNvSpPr txBox="1"/>
          <p:nvPr/>
        </p:nvSpPr>
        <p:spPr>
          <a:xfrm>
            <a:off x="960120" y="5303520"/>
            <a:ext cx="3063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Ciljevi: </a:t>
            </a:r>
            <a:r>
              <a:rPr lang="en-US" sz="110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Useljeni stanovi · korisnici usluga · manje iseljavanja mladih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4389120" y="1691640"/>
            <a:ext cx="3474720" cy="4526280"/>
          </a:xfrm>
          <a:prstGeom prst="roundRect">
            <a:avLst>
              <a:gd name="adj" fmla="val 1579"/>
            </a:avLst>
          </a:prstGeom>
          <a:solidFill>
            <a:srgbClr val="F5F7FA"/>
          </a:solidFill>
          <a:ln w="9525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7" name="Shape 14"/>
          <p:cNvSpPr/>
          <p:nvPr/>
        </p:nvSpPr>
        <p:spPr>
          <a:xfrm>
            <a:off x="4389120" y="1691640"/>
            <a:ext cx="64008" cy="4526280"/>
          </a:xfrm>
          <a:prstGeom prst="rect">
            <a:avLst/>
          </a:prstGeom>
          <a:solidFill>
            <a:srgbClr val="112D4B"/>
          </a:solidFill>
          <a:ln w="12700">
            <a:solidFill>
              <a:srgbClr val="112D4B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8" name="Shape 15"/>
          <p:cNvSpPr/>
          <p:nvPr/>
        </p:nvSpPr>
        <p:spPr>
          <a:xfrm>
            <a:off x="4663440" y="1874520"/>
            <a:ext cx="548640" cy="548640"/>
          </a:xfrm>
          <a:prstGeom prst="ellipse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1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5114" y="2006194"/>
            <a:ext cx="285293" cy="285293"/>
          </a:xfrm>
          <a:prstGeom prst="rect">
            <a:avLst/>
          </a:prstGeom>
        </p:spPr>
      </p:pic>
      <p:sp>
        <p:nvSpPr>
          <p:cNvPr id="20" name="Text 16"/>
          <p:cNvSpPr txBox="1"/>
          <p:nvPr/>
        </p:nvSpPr>
        <p:spPr>
          <a:xfrm>
            <a:off x="5349240" y="187452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C49E4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SUVERENO, SIGURNO, POUZDANO</a:t>
            </a:r>
            <a:endParaRPr lang="en-US" sz="1050" dirty="0"/>
          </a:p>
        </p:txBody>
      </p:sp>
      <p:sp>
        <p:nvSpPr>
          <p:cNvPr id="21" name="Text 17"/>
          <p:cNvSpPr txBox="1"/>
          <p:nvPr/>
        </p:nvSpPr>
        <p:spPr>
          <a:xfrm>
            <a:off x="4663440" y="2560320"/>
            <a:ext cx="3063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Konzorcij MSP-ova: suvereni oblak i kibernetička sigurnost</a:t>
            </a:r>
            <a:endParaRPr lang="en-US" sz="1400" dirty="0"/>
          </a:p>
        </p:txBody>
      </p:sp>
      <p:sp>
        <p:nvSpPr>
          <p:cNvPr id="22" name="Text 18"/>
          <p:cNvSpPr txBox="1"/>
          <p:nvPr/>
        </p:nvSpPr>
        <p:spPr>
          <a:xfrm>
            <a:off x="4663440" y="3291840"/>
            <a:ext cx="3063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Oblak otvorenog koda i usluge NIS2 za općine, bolnice i škole – podaci pohranjeni u EU-u.</a:t>
            </a:r>
            <a:endParaRPr lang="en-US" sz="1150" dirty="0"/>
          </a:p>
        </p:txBody>
      </p:sp>
      <p:sp>
        <p:nvSpPr>
          <p:cNvPr id="23" name="Text 19"/>
          <p:cNvSpPr txBox="1"/>
          <p:nvPr/>
        </p:nvSpPr>
        <p:spPr>
          <a:xfrm>
            <a:off x="4663440" y="4526280"/>
            <a:ext cx="3063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Financiranje: </a:t>
            </a:r>
            <a:r>
              <a:rPr lang="en-US" sz="110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NRPP + Fond za konkurentnost (digitalno) + InvestEU</a:t>
            </a:r>
            <a:endParaRPr lang="en-US" sz="1100" dirty="0"/>
          </a:p>
        </p:txBody>
      </p:sp>
      <p:sp>
        <p:nvSpPr>
          <p:cNvPr id="24" name="Text 20"/>
          <p:cNvSpPr txBox="1"/>
          <p:nvPr/>
        </p:nvSpPr>
        <p:spPr>
          <a:xfrm>
            <a:off x="4663440" y="5303520"/>
            <a:ext cx="3063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Ciljevi: </a:t>
            </a:r>
            <a:r>
              <a:rPr lang="en-US" sz="110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Jednokratni iznosi (lump sums) po pilotu, certifikatu, zaštićenim javnim tijelima</a:t>
            </a:r>
            <a:endParaRPr lang="en-US" sz="1100" dirty="0"/>
          </a:p>
        </p:txBody>
      </p:sp>
      <p:sp>
        <p:nvSpPr>
          <p:cNvPr id="25" name="Shape 21"/>
          <p:cNvSpPr/>
          <p:nvPr/>
        </p:nvSpPr>
        <p:spPr>
          <a:xfrm>
            <a:off x="8092440" y="1691640"/>
            <a:ext cx="3474720" cy="4526280"/>
          </a:xfrm>
          <a:prstGeom prst="roundRect">
            <a:avLst>
              <a:gd name="adj" fmla="val 1579"/>
            </a:avLst>
          </a:prstGeom>
          <a:solidFill>
            <a:srgbClr val="F5F7FA"/>
          </a:solidFill>
          <a:ln w="9525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6" name="Shape 22"/>
          <p:cNvSpPr/>
          <p:nvPr/>
        </p:nvSpPr>
        <p:spPr>
          <a:xfrm>
            <a:off x="8092440" y="1691640"/>
            <a:ext cx="64008" cy="4526280"/>
          </a:xfrm>
          <a:prstGeom prst="rect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7" name="Shape 23"/>
          <p:cNvSpPr/>
          <p:nvPr/>
        </p:nvSpPr>
        <p:spPr>
          <a:xfrm>
            <a:off x="8366760" y="1874520"/>
            <a:ext cx="548640" cy="548640"/>
          </a:xfrm>
          <a:prstGeom prst="ellipse">
            <a:avLst/>
          </a:prstGeom>
          <a:solidFill>
            <a:srgbClr val="081B32"/>
          </a:solidFill>
          <a:ln w="12700">
            <a:solidFill>
              <a:srgbClr val="081B32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2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98434" y="2006194"/>
            <a:ext cx="285293" cy="285293"/>
          </a:xfrm>
          <a:prstGeom prst="rect">
            <a:avLst/>
          </a:prstGeom>
        </p:spPr>
      </p:pic>
      <p:sp>
        <p:nvSpPr>
          <p:cNvPr id="29" name="Text 24"/>
          <p:cNvSpPr txBox="1"/>
          <p:nvPr/>
        </p:nvSpPr>
        <p:spPr>
          <a:xfrm>
            <a:off x="9052560" y="187452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C49E4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SKALIRANJE + PRIMJENA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8366760" y="2560320"/>
            <a:ext cx="3063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Sveučilišni istraživački centar: od laboratorija do regije</a:t>
            </a:r>
            <a:endParaRPr lang="en-US" sz="1400" dirty="0"/>
          </a:p>
        </p:txBody>
      </p:sp>
      <p:sp>
        <p:nvSpPr>
          <p:cNvPr id="31" name="Text 26"/>
          <p:cNvSpPr txBox="1"/>
          <p:nvPr/>
        </p:nvSpPr>
        <p:spPr>
          <a:xfrm>
            <a:off x="8366760" y="3291840"/>
            <a:ext cx="3063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Skalirati vrhunske rezultate (EIC Transition, pilot-linija, spin-off) i prenijeti ih lokalnim MSP-ovima.</a:t>
            </a:r>
            <a:endParaRPr lang="en-US" sz="1150" dirty="0"/>
          </a:p>
        </p:txBody>
      </p:sp>
      <p:sp>
        <p:nvSpPr>
          <p:cNvPr id="32" name="Text 27"/>
          <p:cNvSpPr txBox="1"/>
          <p:nvPr/>
        </p:nvSpPr>
        <p:spPr>
          <a:xfrm>
            <a:off x="8366760" y="4526280"/>
            <a:ext cx="3063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Financiranje: </a:t>
            </a:r>
            <a:r>
              <a:rPr lang="en-US" sz="110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Obzor Europa + Fond za konkurentnost + NRPP</a:t>
            </a:r>
            <a:endParaRPr lang="en-US" sz="1100" dirty="0"/>
          </a:p>
        </p:txBody>
      </p:sp>
      <p:sp>
        <p:nvSpPr>
          <p:cNvPr id="33" name="Text 28"/>
          <p:cNvSpPr txBox="1"/>
          <p:nvPr/>
        </p:nvSpPr>
        <p:spPr>
          <a:xfrm>
            <a:off x="8366760" y="5303520"/>
            <a:ext cx="3063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Ciljevi: </a:t>
            </a:r>
            <a:r>
              <a:rPr lang="en-US" sz="110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Licencije · spin-off tvrtke · MSP-ovi koji uvode tehnologiju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081B32"/>
          </a:solidFill>
          <a:ln w="12700">
            <a:solidFill>
              <a:srgbClr val="081B32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" name="Text 1"/>
          <p:cNvSpPr txBox="1"/>
          <p:nvPr/>
        </p:nvSpPr>
        <p:spPr>
          <a:xfrm>
            <a:off x="640080" y="36576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Što se mijenja za pojedine vrste korisnika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051560"/>
            <a:ext cx="914400" cy="50292"/>
          </a:xfrm>
          <a:prstGeom prst="rect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5" name="Text 3"/>
          <p:cNvSpPr txBox="1"/>
          <p:nvPr/>
        </p:nvSpPr>
        <p:spPr>
          <a:xfrm>
            <a:off x="11201400" y="6446520"/>
            <a:ext cx="4114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dirty="0">
                <a:solidFill>
                  <a:srgbClr val="66748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685800" y="1463040"/>
            <a:ext cx="3474720" cy="2011680"/>
          </a:xfrm>
          <a:prstGeom prst="roundRect">
            <a:avLst>
              <a:gd name="adj" fmla="val 2727"/>
            </a:avLst>
          </a:prstGeom>
          <a:solidFill>
            <a:srgbClr val="F5F7FA"/>
          </a:solidFill>
          <a:ln w="9525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7" name="Shape 5"/>
          <p:cNvSpPr/>
          <p:nvPr/>
        </p:nvSpPr>
        <p:spPr>
          <a:xfrm>
            <a:off x="685800" y="1463040"/>
            <a:ext cx="64008" cy="2011680"/>
          </a:xfrm>
          <a:prstGeom prst="rect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8" name="Shape 6"/>
          <p:cNvSpPr/>
          <p:nvPr/>
        </p:nvSpPr>
        <p:spPr>
          <a:xfrm>
            <a:off x="960120" y="1645920"/>
            <a:ext cx="548640" cy="548640"/>
          </a:xfrm>
          <a:prstGeom prst="ellipse">
            <a:avLst/>
          </a:prstGeom>
          <a:solidFill>
            <a:srgbClr val="081B32"/>
          </a:solidFill>
          <a:ln w="12700">
            <a:solidFill>
              <a:srgbClr val="081B32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1794" y="1777594"/>
            <a:ext cx="285293" cy="285293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1645920" y="164592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Gradovi i općine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960120" y="2331720"/>
            <a:ext cx="3063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Od pojedinačnih projekata prema portfelju usklađenom s lokalnim potrebama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960120" y="2880360"/>
            <a:ext cx="3063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C49E4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→ </a:t>
            </a:r>
            <a:r>
              <a:rPr lang="en-US" sz="12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Izboriti mjesto u regionalnom poglavlju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389120" y="1463040"/>
            <a:ext cx="3474720" cy="2011680"/>
          </a:xfrm>
          <a:prstGeom prst="roundRect">
            <a:avLst>
              <a:gd name="adj" fmla="val 2727"/>
            </a:avLst>
          </a:prstGeom>
          <a:solidFill>
            <a:srgbClr val="F5F7FA"/>
          </a:solidFill>
          <a:ln w="9525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4" name="Shape 11"/>
          <p:cNvSpPr/>
          <p:nvPr/>
        </p:nvSpPr>
        <p:spPr>
          <a:xfrm>
            <a:off x="4389120" y="1463040"/>
            <a:ext cx="64008" cy="2011680"/>
          </a:xfrm>
          <a:prstGeom prst="rect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5" name="Shape 12"/>
          <p:cNvSpPr/>
          <p:nvPr/>
        </p:nvSpPr>
        <p:spPr>
          <a:xfrm>
            <a:off x="4663440" y="1645920"/>
            <a:ext cx="548640" cy="548640"/>
          </a:xfrm>
          <a:prstGeom prst="ellipse">
            <a:avLst/>
          </a:prstGeom>
          <a:solidFill>
            <a:srgbClr val="081B32"/>
          </a:solidFill>
          <a:ln w="12700">
            <a:solidFill>
              <a:srgbClr val="081B32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5114" y="1777594"/>
            <a:ext cx="285293" cy="285293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5349240" y="164592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Sveučilišta</a:t>
            </a:r>
            <a:endParaRPr lang="en-US" sz="1500" dirty="0"/>
          </a:p>
        </p:txBody>
      </p:sp>
      <p:sp>
        <p:nvSpPr>
          <p:cNvPr id="18" name="Text 14"/>
          <p:cNvSpPr txBox="1"/>
          <p:nvPr/>
        </p:nvSpPr>
        <p:spPr>
          <a:xfrm>
            <a:off x="4663440" y="2331720"/>
            <a:ext cx="3063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Kohezija + Obzor + drugi izvori zajedno</a:t>
            </a:r>
            <a:endParaRPr lang="en-US" sz="1200" dirty="0"/>
          </a:p>
        </p:txBody>
      </p:sp>
      <p:sp>
        <p:nvSpPr>
          <p:cNvPr id="19" name="Text 15"/>
          <p:cNvSpPr txBox="1"/>
          <p:nvPr/>
        </p:nvSpPr>
        <p:spPr>
          <a:xfrm>
            <a:off x="4663440" y="2880360"/>
            <a:ext cx="3063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C49E4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→ </a:t>
            </a:r>
            <a:r>
              <a:rPr lang="en-US" sz="12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Pretvarati istraživanja u primjenu; razmotriti spajanja</a:t>
            </a:r>
            <a:endParaRPr lang="en-US" sz="1200" dirty="0"/>
          </a:p>
        </p:txBody>
      </p:sp>
      <p:sp>
        <p:nvSpPr>
          <p:cNvPr id="20" name="Shape 16"/>
          <p:cNvSpPr/>
          <p:nvPr/>
        </p:nvSpPr>
        <p:spPr>
          <a:xfrm>
            <a:off x="8092440" y="1463040"/>
            <a:ext cx="3474720" cy="2011680"/>
          </a:xfrm>
          <a:prstGeom prst="roundRect">
            <a:avLst>
              <a:gd name="adj" fmla="val 2727"/>
            </a:avLst>
          </a:prstGeom>
          <a:solidFill>
            <a:srgbClr val="F5F7FA"/>
          </a:solidFill>
          <a:ln w="9525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1" name="Shape 17"/>
          <p:cNvSpPr/>
          <p:nvPr/>
        </p:nvSpPr>
        <p:spPr>
          <a:xfrm>
            <a:off x="8092440" y="1463040"/>
            <a:ext cx="64008" cy="2011680"/>
          </a:xfrm>
          <a:prstGeom prst="rect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2" name="Shape 18"/>
          <p:cNvSpPr/>
          <p:nvPr/>
        </p:nvSpPr>
        <p:spPr>
          <a:xfrm>
            <a:off x="8366760" y="1645920"/>
            <a:ext cx="548640" cy="548640"/>
          </a:xfrm>
          <a:prstGeom prst="ellipse">
            <a:avLst/>
          </a:prstGeom>
          <a:solidFill>
            <a:srgbClr val="081B32"/>
          </a:solidFill>
          <a:ln w="12700">
            <a:solidFill>
              <a:srgbClr val="081B32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2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98434" y="1777594"/>
            <a:ext cx="285293" cy="285293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9052560" y="164592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MSP-ovi</a:t>
            </a:r>
            <a:endParaRPr lang="en-US" sz="1500" dirty="0"/>
          </a:p>
        </p:txBody>
      </p:sp>
      <p:sp>
        <p:nvSpPr>
          <p:cNvPr id="25" name="Text 20"/>
          <p:cNvSpPr txBox="1"/>
          <p:nvPr/>
        </p:nvSpPr>
        <p:spPr>
          <a:xfrm>
            <a:off x="8366760" y="2331720"/>
            <a:ext cx="3063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Skaliranje, dekarbonizacija, strateški lanci vrijednosti</a:t>
            </a:r>
            <a:endParaRPr lang="en-US" sz="1200" dirty="0"/>
          </a:p>
        </p:txBody>
      </p:sp>
      <p:sp>
        <p:nvSpPr>
          <p:cNvPr id="26" name="Text 21"/>
          <p:cNvSpPr txBox="1"/>
          <p:nvPr/>
        </p:nvSpPr>
        <p:spPr>
          <a:xfrm>
            <a:off x="8366760" y="2880360"/>
            <a:ext cx="3063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C49E4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→ </a:t>
            </a:r>
            <a:r>
              <a:rPr lang="en-US" sz="12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Ući u konzorcije; pripremiti se za lump sums</a:t>
            </a:r>
            <a:endParaRPr lang="en-US" sz="1200" dirty="0"/>
          </a:p>
        </p:txBody>
      </p:sp>
      <p:sp>
        <p:nvSpPr>
          <p:cNvPr id="27" name="Shape 22"/>
          <p:cNvSpPr/>
          <p:nvPr/>
        </p:nvSpPr>
        <p:spPr>
          <a:xfrm>
            <a:off x="685800" y="3703320"/>
            <a:ext cx="3474720" cy="2011680"/>
          </a:xfrm>
          <a:prstGeom prst="roundRect">
            <a:avLst>
              <a:gd name="adj" fmla="val 2727"/>
            </a:avLst>
          </a:prstGeom>
          <a:solidFill>
            <a:srgbClr val="F5F7FA"/>
          </a:solidFill>
          <a:ln w="9525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8" name="Shape 23"/>
          <p:cNvSpPr/>
          <p:nvPr/>
        </p:nvSpPr>
        <p:spPr>
          <a:xfrm>
            <a:off x="685800" y="3703320"/>
            <a:ext cx="64008" cy="2011680"/>
          </a:xfrm>
          <a:prstGeom prst="rect">
            <a:avLst/>
          </a:prstGeom>
          <a:solidFill>
            <a:srgbClr val="112D4B"/>
          </a:solidFill>
          <a:ln w="12700">
            <a:solidFill>
              <a:srgbClr val="112D4B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9" name="Shape 24"/>
          <p:cNvSpPr/>
          <p:nvPr/>
        </p:nvSpPr>
        <p:spPr>
          <a:xfrm>
            <a:off x="960120" y="3886200"/>
            <a:ext cx="548640" cy="548640"/>
          </a:xfrm>
          <a:prstGeom prst="ellipse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3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1794" y="4017874"/>
            <a:ext cx="285293" cy="285293"/>
          </a:xfrm>
          <a:prstGeom prst="rect">
            <a:avLst/>
          </a:prstGeom>
        </p:spPr>
      </p:pic>
      <p:sp>
        <p:nvSpPr>
          <p:cNvPr id="31" name="Text 25"/>
          <p:cNvSpPr txBox="1"/>
          <p:nvPr/>
        </p:nvSpPr>
        <p:spPr>
          <a:xfrm>
            <a:off x="1645920" y="388620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LAG-ovi i ruralno</a:t>
            </a:r>
            <a:endParaRPr lang="en-US" sz="1500" dirty="0"/>
          </a:p>
        </p:txBody>
      </p:sp>
      <p:sp>
        <p:nvSpPr>
          <p:cNvPr id="32" name="Text 26"/>
          <p:cNvSpPr txBox="1"/>
          <p:nvPr/>
        </p:nvSpPr>
        <p:spPr>
          <a:xfrm>
            <a:off x="960120" y="4572000"/>
            <a:ext cx="3063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Ruralni projekti povezani s nacionalnim i regionalnim planovima</a:t>
            </a:r>
            <a:endParaRPr lang="en-US" sz="1200" dirty="0"/>
          </a:p>
        </p:txBody>
      </p:sp>
      <p:sp>
        <p:nvSpPr>
          <p:cNvPr id="33" name="Text 27"/>
          <p:cNvSpPr txBox="1"/>
          <p:nvPr/>
        </p:nvSpPr>
        <p:spPr>
          <a:xfrm>
            <a:off x="960120" y="5120640"/>
            <a:ext cx="3063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C49E4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→ </a:t>
            </a:r>
            <a:r>
              <a:rPr lang="en-US" sz="12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LEADER ostaje; iskoristiti cilj od 10 %</a:t>
            </a:r>
            <a:endParaRPr lang="en-US" sz="1200" dirty="0"/>
          </a:p>
        </p:txBody>
      </p:sp>
      <p:sp>
        <p:nvSpPr>
          <p:cNvPr id="34" name="Shape 28"/>
          <p:cNvSpPr/>
          <p:nvPr/>
        </p:nvSpPr>
        <p:spPr>
          <a:xfrm>
            <a:off x="4389120" y="3703320"/>
            <a:ext cx="3474720" cy="2011680"/>
          </a:xfrm>
          <a:prstGeom prst="roundRect">
            <a:avLst>
              <a:gd name="adj" fmla="val 2727"/>
            </a:avLst>
          </a:prstGeom>
          <a:solidFill>
            <a:srgbClr val="F5F7FA"/>
          </a:solidFill>
          <a:ln w="9525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5" name="Shape 29"/>
          <p:cNvSpPr/>
          <p:nvPr/>
        </p:nvSpPr>
        <p:spPr>
          <a:xfrm>
            <a:off x="4389120" y="3703320"/>
            <a:ext cx="64008" cy="2011680"/>
          </a:xfrm>
          <a:prstGeom prst="rect">
            <a:avLst/>
          </a:prstGeom>
          <a:solidFill>
            <a:srgbClr val="112D4B"/>
          </a:solidFill>
          <a:ln w="12700">
            <a:solidFill>
              <a:srgbClr val="112D4B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6" name="Shape 30"/>
          <p:cNvSpPr/>
          <p:nvPr/>
        </p:nvSpPr>
        <p:spPr>
          <a:xfrm>
            <a:off x="4663440" y="3886200"/>
            <a:ext cx="548640" cy="548640"/>
          </a:xfrm>
          <a:prstGeom prst="ellipse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3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5114" y="4017874"/>
            <a:ext cx="285293" cy="285293"/>
          </a:xfrm>
          <a:prstGeom prst="rect">
            <a:avLst/>
          </a:prstGeom>
        </p:spPr>
      </p:pic>
      <p:sp>
        <p:nvSpPr>
          <p:cNvPr id="38" name="Text 31"/>
          <p:cNvSpPr txBox="1"/>
          <p:nvPr/>
        </p:nvSpPr>
        <p:spPr>
          <a:xfrm>
            <a:off x="5349240" y="388620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Upravljačka tijela</a:t>
            </a:r>
            <a:endParaRPr lang="en-US" sz="1500" dirty="0"/>
          </a:p>
        </p:txBody>
      </p:sp>
      <p:sp>
        <p:nvSpPr>
          <p:cNvPr id="39" name="Text 32"/>
          <p:cNvSpPr txBox="1"/>
          <p:nvPr/>
        </p:nvSpPr>
        <p:spPr>
          <a:xfrm>
            <a:off x="4663440" y="4572000"/>
            <a:ext cx="3063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Više koordinacije, manje programa, odgovornost za rezultate</a:t>
            </a:r>
            <a:endParaRPr lang="en-US" sz="1200" dirty="0"/>
          </a:p>
        </p:txBody>
      </p:sp>
      <p:sp>
        <p:nvSpPr>
          <p:cNvPr id="40" name="Text 33"/>
          <p:cNvSpPr txBox="1"/>
          <p:nvPr/>
        </p:nvSpPr>
        <p:spPr>
          <a:xfrm>
            <a:off x="4663440" y="5120640"/>
            <a:ext cx="3063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C49E4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→ </a:t>
            </a:r>
            <a:r>
              <a:rPr lang="en-US" sz="12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Već sada osmisliti ključne etape i SCO</a:t>
            </a:r>
            <a:endParaRPr lang="en-US" sz="1200" dirty="0"/>
          </a:p>
        </p:txBody>
      </p:sp>
      <p:sp>
        <p:nvSpPr>
          <p:cNvPr id="41" name="Shape 34"/>
          <p:cNvSpPr/>
          <p:nvPr/>
        </p:nvSpPr>
        <p:spPr>
          <a:xfrm>
            <a:off x="8092440" y="3703320"/>
            <a:ext cx="3474720" cy="2011680"/>
          </a:xfrm>
          <a:prstGeom prst="roundRect">
            <a:avLst>
              <a:gd name="adj" fmla="val 2727"/>
            </a:avLst>
          </a:prstGeom>
          <a:solidFill>
            <a:srgbClr val="F5F7FA"/>
          </a:solidFill>
          <a:ln w="9525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2" name="Shape 35"/>
          <p:cNvSpPr/>
          <p:nvPr/>
        </p:nvSpPr>
        <p:spPr>
          <a:xfrm>
            <a:off x="8092440" y="3703320"/>
            <a:ext cx="64008" cy="2011680"/>
          </a:xfrm>
          <a:prstGeom prst="rect">
            <a:avLst/>
          </a:prstGeom>
          <a:solidFill>
            <a:srgbClr val="112D4B"/>
          </a:solidFill>
          <a:ln w="12700">
            <a:solidFill>
              <a:srgbClr val="112D4B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3" name="Shape 36"/>
          <p:cNvSpPr/>
          <p:nvPr/>
        </p:nvSpPr>
        <p:spPr>
          <a:xfrm>
            <a:off x="8366760" y="3886200"/>
            <a:ext cx="548640" cy="548640"/>
          </a:xfrm>
          <a:prstGeom prst="ellipse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4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98434" y="4017874"/>
            <a:ext cx="285293" cy="285293"/>
          </a:xfrm>
          <a:prstGeom prst="rect">
            <a:avLst/>
          </a:prstGeom>
        </p:spPr>
      </p:pic>
      <p:sp>
        <p:nvSpPr>
          <p:cNvPr id="45" name="Text 37"/>
          <p:cNvSpPr txBox="1"/>
          <p:nvPr/>
        </p:nvSpPr>
        <p:spPr>
          <a:xfrm>
            <a:off x="9052560" y="388620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Civilno društvo</a:t>
            </a:r>
            <a:endParaRPr lang="en-US" sz="1500" dirty="0"/>
          </a:p>
        </p:txBody>
      </p:sp>
      <p:sp>
        <p:nvSpPr>
          <p:cNvPr id="46" name="Text 38"/>
          <p:cNvSpPr txBox="1"/>
          <p:nvPr/>
        </p:nvSpPr>
        <p:spPr>
          <a:xfrm>
            <a:off x="8366760" y="4572000"/>
            <a:ext cx="3063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Društveni učinak i mjerljivi rezultati ostaju ključni</a:t>
            </a:r>
            <a:endParaRPr lang="en-US" sz="1200" dirty="0"/>
          </a:p>
        </p:txBody>
      </p:sp>
      <p:sp>
        <p:nvSpPr>
          <p:cNvPr id="47" name="Text 39"/>
          <p:cNvSpPr txBox="1"/>
          <p:nvPr/>
        </p:nvSpPr>
        <p:spPr>
          <a:xfrm>
            <a:off x="8366760" y="5120640"/>
            <a:ext cx="3063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C49E4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→ </a:t>
            </a:r>
            <a:r>
              <a:rPr lang="en-US" sz="12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Vrijednosti i upravljanje: novi cilj</a:t>
            </a:r>
            <a:endParaRPr lang="en-US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081B32"/>
          </a:solidFill>
          <a:ln w="12700">
            <a:solidFill>
              <a:srgbClr val="081B32"/>
            </a:solidFill>
            <a:prstDash val="solid"/>
          </a:ln>
        </p:spPr>
        <p:txBody>
          <a:bodyPr/>
          <a:lstStyle/>
          <a:p>
            <a:endParaRPr lang="fr-F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640080" y="36576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81B32"/>
                </a:solidFill>
                <a:latin typeface="Arial" panose="020B0604020202020204" pitchFamily="34" charset="0"/>
                <a:ea typeface="Open Sans" pitchFamily="34" charset="-122"/>
                <a:cs typeface="Arial" panose="020B0604020202020204" pitchFamily="34" charset="0"/>
              </a:rPr>
              <a:t>Otvorena pitanja pregovora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640080" y="91440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667484"/>
                </a:solidFill>
                <a:latin typeface="Arial" panose="020B0604020202020204" pitchFamily="34" charset="0"/>
                <a:ea typeface="Open Sans" pitchFamily="34" charset="-122"/>
                <a:cs typeface="Arial" panose="020B0604020202020204" pitchFamily="34" charset="0"/>
              </a:rPr>
              <a:t>„Slon u sobi”: što još nije dogovoreno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640080" y="1371600"/>
            <a:ext cx="914400" cy="50292"/>
          </a:xfrm>
          <a:prstGeom prst="rect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11201400" y="6446520"/>
            <a:ext cx="4114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dirty="0">
                <a:solidFill>
                  <a:srgbClr val="667484"/>
                </a:solidFill>
                <a:latin typeface="Arial" panose="020B0604020202020204" pitchFamily="34" charset="0"/>
                <a:ea typeface="Open Sans" pitchFamily="34" charset="-122"/>
                <a:cs typeface="Arial" panose="020B0604020202020204" pitchFamily="34" charset="0"/>
              </a:rPr>
              <a:t>18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 0" descr="/tmp/claude-0/-home-claude/74abaa96-0a9f-5c06-8e41-48c6c44a909a/scratchpad/short/elephan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691640"/>
            <a:ext cx="4754880" cy="3172968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685800" y="489204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667484"/>
                </a:solidFill>
                <a:latin typeface="Arial" panose="020B0604020202020204" pitchFamily="34" charset="0"/>
                <a:ea typeface="Open Sans" pitchFamily="34" charset="-122"/>
                <a:cs typeface="Arial" panose="020B0604020202020204" pitchFamily="34" charset="0"/>
              </a:rPr>
              <a:t>Fotografija: nepoznati autor, CC BY-SA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hape 6"/>
          <p:cNvSpPr/>
          <p:nvPr/>
        </p:nvSpPr>
        <p:spPr>
          <a:xfrm>
            <a:off x="5760720" y="1691640"/>
            <a:ext cx="5760720" cy="640080"/>
          </a:xfrm>
          <a:prstGeom prst="roundRect">
            <a:avLst>
              <a:gd name="adj" fmla="val 8571"/>
            </a:avLst>
          </a:prstGeom>
          <a:solidFill>
            <a:srgbClr val="F5F7FA"/>
          </a:solidFill>
          <a:ln w="9525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5760720" y="1691640"/>
            <a:ext cx="64008" cy="640080"/>
          </a:xfrm>
          <a:prstGeom prst="rect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8"/>
          <p:cNvSpPr txBox="1"/>
          <p:nvPr/>
        </p:nvSpPr>
        <p:spPr>
          <a:xfrm>
            <a:off x="5989320" y="173736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81B32"/>
                </a:solidFill>
                <a:latin typeface="Arial" panose="020B0604020202020204" pitchFamily="34" charset="0"/>
                <a:ea typeface="Open Sans" pitchFamily="34" charset="-122"/>
                <a:cs typeface="Arial" panose="020B0604020202020204" pitchFamily="34" charset="0"/>
              </a:rPr>
              <a:t>Ukupni iznos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9"/>
          <p:cNvSpPr txBox="1"/>
          <p:nvPr/>
        </p:nvSpPr>
        <p:spPr>
          <a:xfrm>
            <a:off x="8183880" y="1737360"/>
            <a:ext cx="3246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  <a:latin typeface="Arial" panose="020B0604020202020204" pitchFamily="34" charset="0"/>
                <a:ea typeface="Open Sans" pitchFamily="34" charset="-122"/>
                <a:cs typeface="Arial" panose="020B0604020202020204" pitchFamily="34" charset="0"/>
              </a:rPr>
              <a:t>„Štedljive” države traže manji proračun</a:t>
            </a:r>
            <a:endParaRPr lang="en-US" sz="11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5760720" y="2423160"/>
            <a:ext cx="5760720" cy="640080"/>
          </a:xfrm>
          <a:prstGeom prst="roundRect">
            <a:avLst>
              <a:gd name="adj" fmla="val 8571"/>
            </a:avLst>
          </a:prstGeom>
          <a:solidFill>
            <a:srgbClr val="F5F7FA"/>
          </a:solidFill>
          <a:ln w="9525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5760720" y="2423160"/>
            <a:ext cx="64008" cy="640080"/>
          </a:xfrm>
          <a:prstGeom prst="rect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12"/>
          <p:cNvSpPr txBox="1"/>
          <p:nvPr/>
        </p:nvSpPr>
        <p:spPr>
          <a:xfrm>
            <a:off x="5989320" y="246888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81B32"/>
                </a:solidFill>
                <a:latin typeface="Arial" panose="020B0604020202020204" pitchFamily="34" charset="0"/>
                <a:ea typeface="Open Sans" pitchFamily="34" charset="-122"/>
                <a:cs typeface="Arial" panose="020B0604020202020204" pitchFamily="34" charset="0"/>
              </a:rPr>
              <a:t>Jedan plan ili zasebni fondovi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13"/>
          <p:cNvSpPr txBox="1"/>
          <p:nvPr/>
        </p:nvSpPr>
        <p:spPr>
          <a:xfrm>
            <a:off x="8183880" y="2468880"/>
            <a:ext cx="3246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  <a:latin typeface="Arial" panose="020B0604020202020204" pitchFamily="34" charset="0"/>
                <a:ea typeface="Open Sans" pitchFamily="34" charset="-122"/>
                <a:cs typeface="Arial" panose="020B0604020202020204" pitchFamily="34" charset="0"/>
              </a:rPr>
              <a:t>Parlament traži zaštićena sredstva za ZPP, koheziju i ESF+</a:t>
            </a:r>
            <a:endParaRPr lang="en-US" sz="11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Shape 14"/>
          <p:cNvSpPr/>
          <p:nvPr/>
        </p:nvSpPr>
        <p:spPr>
          <a:xfrm>
            <a:off x="5760720" y="3154680"/>
            <a:ext cx="5760720" cy="640080"/>
          </a:xfrm>
          <a:prstGeom prst="roundRect">
            <a:avLst>
              <a:gd name="adj" fmla="val 8571"/>
            </a:avLst>
          </a:prstGeom>
          <a:solidFill>
            <a:srgbClr val="F5F7FA"/>
          </a:solidFill>
          <a:ln w="9525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hape 15"/>
          <p:cNvSpPr/>
          <p:nvPr/>
        </p:nvSpPr>
        <p:spPr>
          <a:xfrm>
            <a:off x="5760720" y="3154680"/>
            <a:ext cx="64008" cy="640080"/>
          </a:xfrm>
          <a:prstGeom prst="rect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16"/>
          <p:cNvSpPr txBox="1"/>
          <p:nvPr/>
        </p:nvSpPr>
        <p:spPr>
          <a:xfrm>
            <a:off x="5989320" y="320040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81B32"/>
                </a:solidFill>
                <a:latin typeface="Arial" panose="020B0604020202020204" pitchFamily="34" charset="0"/>
                <a:ea typeface="Open Sans" pitchFamily="34" charset="-122"/>
                <a:cs typeface="Arial" panose="020B0604020202020204" pitchFamily="34" charset="0"/>
              </a:rPr>
              <a:t>Uloga regija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 17"/>
          <p:cNvSpPr txBox="1"/>
          <p:nvPr/>
        </p:nvSpPr>
        <p:spPr>
          <a:xfrm>
            <a:off x="8183880" y="3200400"/>
            <a:ext cx="3246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  <a:latin typeface="Arial" panose="020B0604020202020204" pitchFamily="34" charset="0"/>
                <a:ea typeface="Open Sans" pitchFamily="34" charset="-122"/>
                <a:cs typeface="Arial" panose="020B0604020202020204" pitchFamily="34" charset="0"/>
              </a:rPr>
              <a:t>Hoće li ITU i CLLD zadržati zajamčeno mjesto?</a:t>
            </a:r>
            <a:endParaRPr lang="en-US" sz="11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Shape 18"/>
          <p:cNvSpPr/>
          <p:nvPr/>
        </p:nvSpPr>
        <p:spPr>
          <a:xfrm>
            <a:off x="5760720" y="3886200"/>
            <a:ext cx="5760720" cy="640080"/>
          </a:xfrm>
          <a:prstGeom prst="roundRect">
            <a:avLst>
              <a:gd name="adj" fmla="val 8571"/>
            </a:avLst>
          </a:prstGeom>
          <a:solidFill>
            <a:srgbClr val="F5F7FA"/>
          </a:solidFill>
          <a:ln w="9525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Shape 19"/>
          <p:cNvSpPr/>
          <p:nvPr/>
        </p:nvSpPr>
        <p:spPr>
          <a:xfrm>
            <a:off x="5760720" y="3886200"/>
            <a:ext cx="64008" cy="640080"/>
          </a:xfrm>
          <a:prstGeom prst="rect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20"/>
          <p:cNvSpPr txBox="1"/>
          <p:nvPr/>
        </p:nvSpPr>
        <p:spPr>
          <a:xfrm>
            <a:off x="5989320" y="393192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81B32"/>
                </a:solidFill>
                <a:latin typeface="Arial" panose="020B0604020202020204" pitchFamily="34" charset="0"/>
                <a:ea typeface="Open Sans" pitchFamily="34" charset="-122"/>
                <a:cs typeface="Arial" panose="020B0604020202020204" pitchFamily="34" charset="0"/>
              </a:rPr>
              <a:t>Namjenska izdvajanja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 21"/>
          <p:cNvSpPr txBox="1"/>
          <p:nvPr/>
        </p:nvSpPr>
        <p:spPr>
          <a:xfrm>
            <a:off x="8183880" y="3931920"/>
            <a:ext cx="3246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  <a:latin typeface="Arial" panose="020B0604020202020204" pitchFamily="34" charset="0"/>
                <a:ea typeface="Open Sans" pitchFamily="34" charset="-122"/>
                <a:cs typeface="Arial" panose="020B0604020202020204" pitchFamily="34" charset="0"/>
              </a:rPr>
              <a:t>14 % socijalno, 43 % klima, 10 % ruralno – još u raspravi</a:t>
            </a:r>
            <a:endParaRPr lang="en-US" sz="11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hape 22"/>
          <p:cNvSpPr/>
          <p:nvPr/>
        </p:nvSpPr>
        <p:spPr>
          <a:xfrm>
            <a:off x="5760720" y="4617720"/>
            <a:ext cx="5760720" cy="640080"/>
          </a:xfrm>
          <a:prstGeom prst="roundRect">
            <a:avLst>
              <a:gd name="adj" fmla="val 8571"/>
            </a:avLst>
          </a:prstGeom>
          <a:solidFill>
            <a:srgbClr val="F5F7FA"/>
          </a:solidFill>
          <a:ln w="9525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Shape 23"/>
          <p:cNvSpPr/>
          <p:nvPr/>
        </p:nvSpPr>
        <p:spPr>
          <a:xfrm>
            <a:off x="5760720" y="4617720"/>
            <a:ext cx="64008" cy="640080"/>
          </a:xfrm>
          <a:prstGeom prst="rect">
            <a:avLst/>
          </a:prstGeom>
          <a:solidFill>
            <a:srgbClr val="112D4B"/>
          </a:solidFill>
          <a:ln w="12700">
            <a:solidFill>
              <a:srgbClr val="112D4B"/>
            </a:solidFill>
            <a:prstDash val="solid"/>
          </a:ln>
        </p:spPr>
        <p:txBody>
          <a:bodyPr/>
          <a:lstStyle/>
          <a:p>
            <a:endParaRPr lang="fr-F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 24"/>
          <p:cNvSpPr txBox="1"/>
          <p:nvPr/>
        </p:nvSpPr>
        <p:spPr>
          <a:xfrm>
            <a:off x="5989320" y="466344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81B32"/>
                </a:solidFill>
                <a:latin typeface="Arial" panose="020B0604020202020204" pitchFamily="34" charset="0"/>
                <a:ea typeface="Open Sans" pitchFamily="34" charset="-122"/>
                <a:cs typeface="Arial" panose="020B0604020202020204" pitchFamily="34" charset="0"/>
              </a:rPr>
              <a:t>Rokovi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 25"/>
          <p:cNvSpPr txBox="1"/>
          <p:nvPr/>
        </p:nvSpPr>
        <p:spPr>
          <a:xfrm>
            <a:off x="8183880" y="4663440"/>
            <a:ext cx="3246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  <a:latin typeface="Arial" panose="020B0604020202020204" pitchFamily="34" charset="0"/>
                <a:ea typeface="Open Sans" pitchFamily="34" charset="-122"/>
                <a:cs typeface="Arial" panose="020B0604020202020204" pitchFamily="34" charset="0"/>
              </a:rPr>
              <a:t>Europsko vijeće u listopadu 2026.; dogovor do kraja 2026.</a:t>
            </a:r>
            <a:endParaRPr lang="en-US" sz="11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Shape 26"/>
          <p:cNvSpPr/>
          <p:nvPr/>
        </p:nvSpPr>
        <p:spPr>
          <a:xfrm>
            <a:off x="685800" y="5532120"/>
            <a:ext cx="10835640" cy="548640"/>
          </a:xfrm>
          <a:prstGeom prst="roundRect">
            <a:avLst>
              <a:gd name="adj" fmla="val 16667"/>
            </a:avLst>
          </a:prstGeom>
          <a:solidFill>
            <a:srgbClr val="081B32"/>
          </a:solidFill>
          <a:ln w="12700">
            <a:solidFill>
              <a:srgbClr val="081B32"/>
            </a:solidFill>
            <a:prstDash val="solid"/>
          </a:ln>
        </p:spPr>
        <p:txBody>
          <a:bodyPr/>
          <a:lstStyle/>
          <a:p>
            <a:endParaRPr lang="fr-F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 27"/>
          <p:cNvSpPr txBox="1"/>
          <p:nvPr/>
        </p:nvSpPr>
        <p:spPr>
          <a:xfrm>
            <a:off x="914400" y="5532120"/>
            <a:ext cx="1042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anose="020B0604020202020204" pitchFamily="34" charset="0"/>
                <a:ea typeface="Open Sans" pitchFamily="34" charset="-122"/>
                <a:cs typeface="Arial" panose="020B0604020202020204" pitchFamily="34" charset="0"/>
              </a:rPr>
              <a:t>Planirati prema prijedlogu – ali ostaviti prostor za promjene do donošenja pravila 2027.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081B32"/>
          </a:solidFill>
          <a:ln w="12700">
            <a:solidFill>
              <a:srgbClr val="081B32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" name="Text 1"/>
          <p:cNvSpPr txBox="1"/>
          <p:nvPr/>
        </p:nvSpPr>
        <p:spPr>
          <a:xfrm>
            <a:off x="640080" y="36576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Kako se pripremati već danas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91440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66748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Ne treba čekati objavu prvih poziva za razdoblje 2028.–2034.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40080" y="1371600"/>
            <a:ext cx="914400" cy="50292"/>
          </a:xfrm>
          <a:prstGeom prst="rect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6" name="Text 4"/>
          <p:cNvSpPr txBox="1"/>
          <p:nvPr/>
        </p:nvSpPr>
        <p:spPr>
          <a:xfrm>
            <a:off x="11201400" y="6446520"/>
            <a:ext cx="4114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dirty="0">
                <a:solidFill>
                  <a:srgbClr val="66748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685800" y="1691640"/>
            <a:ext cx="3474720" cy="1600200"/>
          </a:xfrm>
          <a:prstGeom prst="roundRect">
            <a:avLst>
              <a:gd name="adj" fmla="val 3429"/>
            </a:avLst>
          </a:prstGeom>
          <a:solidFill>
            <a:srgbClr val="F5F7FA"/>
          </a:solidFill>
          <a:ln w="9525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8" name="Shape 6"/>
          <p:cNvSpPr/>
          <p:nvPr/>
        </p:nvSpPr>
        <p:spPr>
          <a:xfrm>
            <a:off x="685800" y="1691640"/>
            <a:ext cx="64008" cy="1600200"/>
          </a:xfrm>
          <a:prstGeom prst="rect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9" name="Shape 7"/>
          <p:cNvSpPr/>
          <p:nvPr/>
        </p:nvSpPr>
        <p:spPr>
          <a:xfrm>
            <a:off x="960120" y="1920240"/>
            <a:ext cx="548640" cy="548640"/>
          </a:xfrm>
          <a:prstGeom prst="ellipse">
            <a:avLst/>
          </a:prstGeom>
          <a:solidFill>
            <a:srgbClr val="081B32"/>
          </a:solidFill>
          <a:ln w="12700">
            <a:solidFill>
              <a:srgbClr val="081B32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1794" y="2051914"/>
            <a:ext cx="285293" cy="285293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1645920" y="192024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01  Strategija</a:t>
            </a:r>
            <a:endParaRPr lang="en-US" sz="1500" dirty="0"/>
          </a:p>
        </p:txBody>
      </p:sp>
      <p:sp>
        <p:nvSpPr>
          <p:cNvPr id="12" name="Text 9"/>
          <p:cNvSpPr txBox="1"/>
          <p:nvPr/>
        </p:nvSpPr>
        <p:spPr>
          <a:xfrm>
            <a:off x="960120" y="2560320"/>
            <a:ext cx="3063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Povezati projekte s europskim, nacionalnim i regionalnim prioritetima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4389120" y="1691640"/>
            <a:ext cx="3474720" cy="1600200"/>
          </a:xfrm>
          <a:prstGeom prst="roundRect">
            <a:avLst>
              <a:gd name="adj" fmla="val 3429"/>
            </a:avLst>
          </a:prstGeom>
          <a:solidFill>
            <a:srgbClr val="F5F7FA"/>
          </a:solidFill>
          <a:ln w="9525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4" name="Shape 11"/>
          <p:cNvSpPr/>
          <p:nvPr/>
        </p:nvSpPr>
        <p:spPr>
          <a:xfrm>
            <a:off x="4389120" y="1691640"/>
            <a:ext cx="64008" cy="1600200"/>
          </a:xfrm>
          <a:prstGeom prst="rect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5" name="Shape 12"/>
          <p:cNvSpPr/>
          <p:nvPr/>
        </p:nvSpPr>
        <p:spPr>
          <a:xfrm>
            <a:off x="4663440" y="1920240"/>
            <a:ext cx="548640" cy="548640"/>
          </a:xfrm>
          <a:prstGeom prst="ellipse">
            <a:avLst/>
          </a:prstGeom>
          <a:solidFill>
            <a:srgbClr val="081B32"/>
          </a:solidFill>
          <a:ln w="12700">
            <a:solidFill>
              <a:srgbClr val="081B32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5114" y="2051914"/>
            <a:ext cx="285293" cy="285293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5349240" y="192024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02  Portfelj projekata</a:t>
            </a:r>
            <a:endParaRPr lang="en-US" sz="1500" dirty="0"/>
          </a:p>
        </p:txBody>
      </p:sp>
      <p:sp>
        <p:nvSpPr>
          <p:cNvPr id="18" name="Text 14"/>
          <p:cNvSpPr txBox="1"/>
          <p:nvPr/>
        </p:nvSpPr>
        <p:spPr>
          <a:xfrm>
            <a:off x="4663440" y="2560320"/>
            <a:ext cx="3063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Pripremati više povezanih projekata, ne pojedinačne ideje</a:t>
            </a:r>
            <a:endParaRPr lang="en-US" sz="1250" dirty="0"/>
          </a:p>
        </p:txBody>
      </p:sp>
      <p:sp>
        <p:nvSpPr>
          <p:cNvPr id="19" name="Shape 15"/>
          <p:cNvSpPr/>
          <p:nvPr/>
        </p:nvSpPr>
        <p:spPr>
          <a:xfrm>
            <a:off x="8092440" y="1691640"/>
            <a:ext cx="3474720" cy="1600200"/>
          </a:xfrm>
          <a:prstGeom prst="roundRect">
            <a:avLst>
              <a:gd name="adj" fmla="val 3429"/>
            </a:avLst>
          </a:prstGeom>
          <a:solidFill>
            <a:srgbClr val="F5F7FA"/>
          </a:solidFill>
          <a:ln w="9525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0" name="Shape 16"/>
          <p:cNvSpPr/>
          <p:nvPr/>
        </p:nvSpPr>
        <p:spPr>
          <a:xfrm>
            <a:off x="8092440" y="1691640"/>
            <a:ext cx="64008" cy="1600200"/>
          </a:xfrm>
          <a:prstGeom prst="rect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1" name="Shape 17"/>
          <p:cNvSpPr/>
          <p:nvPr/>
        </p:nvSpPr>
        <p:spPr>
          <a:xfrm>
            <a:off x="8366760" y="1920240"/>
            <a:ext cx="548640" cy="548640"/>
          </a:xfrm>
          <a:prstGeom prst="ellipse">
            <a:avLst/>
          </a:prstGeom>
          <a:solidFill>
            <a:srgbClr val="081B32"/>
          </a:solidFill>
          <a:ln w="12700">
            <a:solidFill>
              <a:srgbClr val="081B32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2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98434" y="2051914"/>
            <a:ext cx="285293" cy="285293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9052560" y="192024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03  Rezultati</a:t>
            </a:r>
            <a:endParaRPr lang="en-US" sz="1500" dirty="0"/>
          </a:p>
        </p:txBody>
      </p:sp>
      <p:sp>
        <p:nvSpPr>
          <p:cNvPr id="24" name="Text 19"/>
          <p:cNvSpPr txBox="1"/>
          <p:nvPr/>
        </p:nvSpPr>
        <p:spPr>
          <a:xfrm>
            <a:off x="8366760" y="2560320"/>
            <a:ext cx="3063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Definirati ciljeve, ključne etape i način dokazivanja</a:t>
            </a:r>
            <a:endParaRPr lang="en-US" sz="1250" dirty="0"/>
          </a:p>
        </p:txBody>
      </p:sp>
      <p:sp>
        <p:nvSpPr>
          <p:cNvPr id="25" name="Shape 20"/>
          <p:cNvSpPr/>
          <p:nvPr/>
        </p:nvSpPr>
        <p:spPr>
          <a:xfrm>
            <a:off x="685800" y="3474720"/>
            <a:ext cx="3474720" cy="1600200"/>
          </a:xfrm>
          <a:prstGeom prst="roundRect">
            <a:avLst>
              <a:gd name="adj" fmla="val 3429"/>
            </a:avLst>
          </a:prstGeom>
          <a:solidFill>
            <a:srgbClr val="F5F7FA"/>
          </a:solidFill>
          <a:ln w="9525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6" name="Shape 21"/>
          <p:cNvSpPr/>
          <p:nvPr/>
        </p:nvSpPr>
        <p:spPr>
          <a:xfrm>
            <a:off x="685800" y="3474720"/>
            <a:ext cx="64008" cy="1600200"/>
          </a:xfrm>
          <a:prstGeom prst="rect">
            <a:avLst/>
          </a:prstGeom>
          <a:solidFill>
            <a:srgbClr val="112D4B"/>
          </a:solidFill>
          <a:ln w="12700">
            <a:solidFill>
              <a:srgbClr val="112D4B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7" name="Shape 22"/>
          <p:cNvSpPr/>
          <p:nvPr/>
        </p:nvSpPr>
        <p:spPr>
          <a:xfrm>
            <a:off x="960120" y="3703320"/>
            <a:ext cx="548640" cy="548640"/>
          </a:xfrm>
          <a:prstGeom prst="ellipse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2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1794" y="3834994"/>
            <a:ext cx="285293" cy="285293"/>
          </a:xfrm>
          <a:prstGeom prst="rect">
            <a:avLst/>
          </a:prstGeom>
        </p:spPr>
      </p:pic>
      <p:sp>
        <p:nvSpPr>
          <p:cNvPr id="29" name="Text 23"/>
          <p:cNvSpPr txBox="1"/>
          <p:nvPr/>
        </p:nvSpPr>
        <p:spPr>
          <a:xfrm>
            <a:off x="1645920" y="370332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04  Partnerstva</a:t>
            </a:r>
            <a:endParaRPr lang="en-US" sz="1500" dirty="0"/>
          </a:p>
        </p:txBody>
      </p:sp>
      <p:sp>
        <p:nvSpPr>
          <p:cNvPr id="30" name="Text 24"/>
          <p:cNvSpPr txBox="1"/>
          <p:nvPr/>
        </p:nvSpPr>
        <p:spPr>
          <a:xfrm>
            <a:off x="960120" y="4343400"/>
            <a:ext cx="3063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Na vrijeme graditi konzorcije i međunarodnu suradnju</a:t>
            </a:r>
            <a:endParaRPr lang="en-US" sz="1250" dirty="0"/>
          </a:p>
        </p:txBody>
      </p:sp>
      <p:sp>
        <p:nvSpPr>
          <p:cNvPr id="31" name="Shape 25"/>
          <p:cNvSpPr/>
          <p:nvPr/>
        </p:nvSpPr>
        <p:spPr>
          <a:xfrm>
            <a:off x="4389120" y="3474720"/>
            <a:ext cx="3474720" cy="1600200"/>
          </a:xfrm>
          <a:prstGeom prst="roundRect">
            <a:avLst>
              <a:gd name="adj" fmla="val 3429"/>
            </a:avLst>
          </a:prstGeom>
          <a:solidFill>
            <a:srgbClr val="F5F7FA"/>
          </a:solidFill>
          <a:ln w="9525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2" name="Shape 26"/>
          <p:cNvSpPr/>
          <p:nvPr/>
        </p:nvSpPr>
        <p:spPr>
          <a:xfrm>
            <a:off x="4389120" y="3474720"/>
            <a:ext cx="64008" cy="1600200"/>
          </a:xfrm>
          <a:prstGeom prst="rect">
            <a:avLst/>
          </a:prstGeom>
          <a:solidFill>
            <a:srgbClr val="112D4B"/>
          </a:solidFill>
          <a:ln w="12700">
            <a:solidFill>
              <a:srgbClr val="112D4B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3" name="Shape 27"/>
          <p:cNvSpPr/>
          <p:nvPr/>
        </p:nvSpPr>
        <p:spPr>
          <a:xfrm>
            <a:off x="4663440" y="3703320"/>
            <a:ext cx="548640" cy="548640"/>
          </a:xfrm>
          <a:prstGeom prst="ellipse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3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5114" y="3834994"/>
            <a:ext cx="285293" cy="285293"/>
          </a:xfrm>
          <a:prstGeom prst="rect">
            <a:avLst/>
          </a:prstGeom>
        </p:spPr>
      </p:pic>
      <p:sp>
        <p:nvSpPr>
          <p:cNvPr id="35" name="Text 28"/>
          <p:cNvSpPr txBox="1"/>
          <p:nvPr/>
        </p:nvSpPr>
        <p:spPr>
          <a:xfrm>
            <a:off x="5349240" y="370332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05  Mix izvora financiranja</a:t>
            </a:r>
            <a:endParaRPr lang="en-US" sz="1500" dirty="0"/>
          </a:p>
        </p:txBody>
      </p:sp>
      <p:sp>
        <p:nvSpPr>
          <p:cNvPr id="36" name="Text 29"/>
          <p:cNvSpPr txBox="1"/>
          <p:nvPr/>
        </p:nvSpPr>
        <p:spPr>
          <a:xfrm>
            <a:off x="4663440" y="4343400"/>
            <a:ext cx="3063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Kombinirati EU potpore, nacionalna sredstva, zajmove i privatni kapital</a:t>
            </a:r>
            <a:endParaRPr lang="en-US" sz="1250" dirty="0"/>
          </a:p>
        </p:txBody>
      </p:sp>
      <p:sp>
        <p:nvSpPr>
          <p:cNvPr id="37" name="Shape 30"/>
          <p:cNvSpPr/>
          <p:nvPr/>
        </p:nvSpPr>
        <p:spPr>
          <a:xfrm>
            <a:off x="8092440" y="3474720"/>
            <a:ext cx="3474720" cy="1600200"/>
          </a:xfrm>
          <a:prstGeom prst="roundRect">
            <a:avLst>
              <a:gd name="adj" fmla="val 3429"/>
            </a:avLst>
          </a:prstGeom>
          <a:solidFill>
            <a:srgbClr val="F5F7FA"/>
          </a:solidFill>
          <a:ln w="9525">
            <a:solidFill>
              <a:srgbClr val="DCE1E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8" name="Shape 31"/>
          <p:cNvSpPr/>
          <p:nvPr/>
        </p:nvSpPr>
        <p:spPr>
          <a:xfrm>
            <a:off x="8092440" y="3474720"/>
            <a:ext cx="64008" cy="1600200"/>
          </a:xfrm>
          <a:prstGeom prst="rect">
            <a:avLst/>
          </a:prstGeom>
          <a:solidFill>
            <a:srgbClr val="112D4B"/>
          </a:solidFill>
          <a:ln w="12700">
            <a:solidFill>
              <a:srgbClr val="112D4B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9" name="Shape 32"/>
          <p:cNvSpPr/>
          <p:nvPr/>
        </p:nvSpPr>
        <p:spPr>
          <a:xfrm>
            <a:off x="8366760" y="3703320"/>
            <a:ext cx="548640" cy="548640"/>
          </a:xfrm>
          <a:prstGeom prst="ellipse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40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98434" y="3834994"/>
            <a:ext cx="285293" cy="285293"/>
          </a:xfrm>
          <a:prstGeom prst="rect">
            <a:avLst/>
          </a:prstGeom>
        </p:spPr>
      </p:pic>
      <p:sp>
        <p:nvSpPr>
          <p:cNvPr id="41" name="Text 33"/>
          <p:cNvSpPr txBox="1"/>
          <p:nvPr/>
        </p:nvSpPr>
        <p:spPr>
          <a:xfrm>
            <a:off x="9052560" y="370332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06  Spremnost</a:t>
            </a:r>
            <a:endParaRPr lang="en-US" sz="1500" dirty="0"/>
          </a:p>
        </p:txBody>
      </p:sp>
      <p:sp>
        <p:nvSpPr>
          <p:cNvPr id="42" name="Text 34"/>
          <p:cNvSpPr txBox="1"/>
          <p:nvPr/>
        </p:nvSpPr>
        <p:spPr>
          <a:xfrm>
            <a:off x="8366760" y="4343400"/>
            <a:ext cx="3063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Već sada riješiti imovinsko-pravne, tehničke, okolišne i financijske preduvjete</a:t>
            </a:r>
            <a:endParaRPr lang="en-US" sz="1250" dirty="0"/>
          </a:p>
        </p:txBody>
      </p:sp>
      <p:sp>
        <p:nvSpPr>
          <p:cNvPr id="43" name="Shape 35"/>
          <p:cNvSpPr/>
          <p:nvPr/>
        </p:nvSpPr>
        <p:spPr>
          <a:xfrm>
            <a:off x="685800" y="5440680"/>
            <a:ext cx="10835640" cy="548640"/>
          </a:xfrm>
          <a:prstGeom prst="roundRect">
            <a:avLst>
              <a:gd name="adj" fmla="val 16667"/>
            </a:avLst>
          </a:prstGeom>
          <a:solidFill>
            <a:srgbClr val="081B32"/>
          </a:solidFill>
          <a:ln w="12700">
            <a:solidFill>
              <a:srgbClr val="081B32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4" name="Text 36"/>
          <p:cNvSpPr txBox="1"/>
          <p:nvPr/>
        </p:nvSpPr>
        <p:spPr>
          <a:xfrm>
            <a:off x="914400" y="5440680"/>
            <a:ext cx="1042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Ključna riječ za 2028.: SPREMNOST – strategija, podaci, partneri i zreli projekti.</a:t>
            </a:r>
            <a:endParaRPr lang="en-US" sz="14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081B32"/>
          </a:solidFill>
          <a:ln w="12700">
            <a:solidFill>
              <a:srgbClr val="081B32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" name="Text 1"/>
          <p:cNvSpPr txBox="1"/>
          <p:nvPr/>
        </p:nvSpPr>
        <p:spPr>
          <a:xfrm>
            <a:off x="640080" y="36576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81B32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Izvori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051560"/>
            <a:ext cx="914400" cy="50292"/>
          </a:xfrm>
          <a:prstGeom prst="rect">
            <a:avLst/>
          </a:prstGeom>
          <a:solidFill>
            <a:srgbClr val="C49E4D"/>
          </a:solidFill>
          <a:ln w="12700">
            <a:solidFill>
              <a:srgbClr val="C49E4D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5" name="Text 3"/>
          <p:cNvSpPr txBox="1"/>
          <p:nvPr/>
        </p:nvSpPr>
        <p:spPr>
          <a:xfrm>
            <a:off x="11201400" y="6446520"/>
            <a:ext cx="4114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dirty="0">
                <a:solidFill>
                  <a:srgbClr val="66748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20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1463040"/>
            <a:ext cx="1078992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/>
            </a:pPr>
            <a:r>
              <a:rPr lang="en-US" sz="130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Europska komisija – prijedlozi proračuna EU-a 2028.–2034., 16.07.2025.; prijedlog NRPP-a COM(2025) 565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/>
            </a:pPr>
            <a:r>
              <a:rPr lang="en-US" sz="130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Vijeće EU-a – djelomična pregovaračka stajališta: NRPP i Fond za konkurentnost (16.06.2026.), Obzor Europa (26.06.2026.), kohezijski fondovi (29.06.2026.); pregovarački okvir, 11.06.2026.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/>
            </a:pPr>
            <a:r>
              <a:rPr lang="en-US" sz="130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Europski parlament – nacrt izvješća AGRI/REGI/BUDG o NRPP-u, lipanj 2026.; studija REGI „Navigating the Commission’s MFF Proposal”, ožujak 2026.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/>
            </a:pPr>
            <a:r>
              <a:rPr lang="en-US" sz="130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Program Konkurentnost i kohezija 2021.–2027. (PKK), verzija 4.1, Odluka Komisije C(2026)1870 od 24.03.2026.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/>
            </a:pPr>
            <a:r>
              <a:rPr lang="en-US" sz="130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Preporuka Vijeća za Hrvatsku, Europski semestar 2026. – COM(2026) 211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/>
            </a:pPr>
            <a:r>
              <a:rPr lang="en-US" sz="130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EK Cohesion Open Data (osvježeno 28.09.2026.); MRRFEU, financijski pregled programa 2021.–2027. (23.7.2026.)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/>
            </a:pPr>
            <a:r>
              <a:rPr lang="en-US" sz="1300" dirty="0">
                <a:solidFill>
                  <a:srgbClr val="1F2937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Europska komisija – stranice programa EDF, EDIP, ASAP, EDIRPA, SAFE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685800" y="5943600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i="1" dirty="0">
                <a:solidFill>
                  <a:srgbClr val="66748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Svi iznosi za 2028.–2034. prijedlozi su u pregovorima (stanje rujan 2026.).</a:t>
            </a:r>
            <a:endParaRPr lang="en-US" sz="11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>
            <a:extLst>
              <a:ext uri="{FF2B5EF4-FFF2-40B4-BE49-F238E27FC236}">
                <a16:creationId xmlns:a16="http://schemas.microsoft.com/office/drawing/2014/main" id="{003067A6-51B4-4934-A8E0-9908FC9C78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0016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E1E1C192-490A-4809-83B1-754D448A0F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338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7112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5F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BLOCK 1 · SOCIAL COHESION &amp; TERRITORIAL DEVELOPMENT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800" y="110232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4213D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Smart city: integrated urban data &amp; mobility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812800" y="1747441"/>
            <a:ext cx="10883392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3E4A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Illustrative case · mid-sized Croatian city (ITI urban area) · sensors, open-data platform, digital public services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812800" y="2174131"/>
            <a:ext cx="597668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4213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Funding mix today (2021–2027)</a:t>
            </a:r>
            <a:endParaRPr lang="en-US" sz="14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/>
        </p:nvGraphicFramePr>
        <p:xfrm>
          <a:off x="825500" y="2501751"/>
          <a:ext cx="5789910" cy="2489995"/>
        </p:xfrm>
        <a:graphic>
          <a:graphicData uri="http://schemas.openxmlformats.org/drawingml/2006/table">
            <a:tbl>
              <a:tblPr/>
              <a:tblGrid>
                <a:gridCol w="26633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85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79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9321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F6F4E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Component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F6F4E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Fund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F6F4E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EU rate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0451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4213D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Traffic sensors, smart lighting, urban data platform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B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4213D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ERDF via ITI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B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4213D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up to 85%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B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0451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4213D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Digital skills &amp; e-services for seniors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4213D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ESF+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4213D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up to 85%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321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4213D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Cross-border pilot &amp; data sharing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B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4213D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Interreg (EU-level)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B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4213D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up to 80%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B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0451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4213D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R&amp;I on urban data &amp; climate neutrality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4213D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Horizon Europe (Brussels)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4213D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70–100%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6869410" y="2174131"/>
            <a:ext cx="4509790" cy="3667869"/>
          </a:xfrm>
          <a:prstGeom prst="roundRect">
            <a:avLst>
              <a:gd name="adj" fmla="val 2770"/>
            </a:avLst>
          </a:prstGeom>
          <a:solidFill>
            <a:srgbClr val="14213D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Text 5"/>
          <p:cNvSpPr/>
          <p:nvPr/>
        </p:nvSpPr>
        <p:spPr>
          <a:xfrm>
            <a:off x="7123410" y="2428131"/>
            <a:ext cx="412184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E3C15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2028–2034 outlook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123410" y="2768451"/>
            <a:ext cx="4121844" cy="487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DCE3E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Urban investment planned in the National &amp; Regional Partnership Plan, with payments tied to milestones.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7123410" y="3357711"/>
            <a:ext cx="4121844" cy="487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DCE3E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Horizon Europe (FP10) and the Competitiveness Fund for digital &amp; R&amp;I.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7123410" y="3946971"/>
            <a:ext cx="4121844" cy="487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F6F4E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Key to success:</a:t>
            </a:r>
            <a:r>
              <a:rPr lang="en-US" sz="1300" dirty="0">
                <a:solidFill>
                  <a:srgbClr val="F6F4E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a ready project pipeline, clear data governance, SCOs for staff costs.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A657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Illustrative example · 2021–2027 spending deadline 31.12.2029 · 2028–2034: Commission proposal (July 2025), under negotiation · 2/4</a:t>
            </a:r>
            <a:endParaRPr lang="en-US" sz="12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96348" y="523280"/>
            <a:ext cx="11273183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4213D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IoTLab – </a:t>
            </a:r>
            <a:r>
              <a:rPr lang="en-US" sz="3200" b="1" dirty="0" err="1">
                <a:solidFill>
                  <a:srgbClr val="14213D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Laboratorij</a:t>
            </a:r>
            <a:r>
              <a:rPr lang="en-US" sz="3200" b="1" dirty="0">
                <a:solidFill>
                  <a:srgbClr val="14213D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 za Internet </a:t>
            </a:r>
            <a:r>
              <a:rPr lang="en-US" sz="3200" b="1" dirty="0" err="1">
                <a:solidFill>
                  <a:srgbClr val="14213D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stvari</a:t>
            </a:r>
            <a:r>
              <a:rPr lang="en-US" sz="3200" b="1" dirty="0">
                <a:solidFill>
                  <a:srgbClr val="14213D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 FER-a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96348" y="1137990"/>
            <a:ext cx="10883392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r>
              <a:rPr lang="hr-HR" sz="1400" dirty="0"/>
              <a:t>I</a:t>
            </a:r>
            <a:r>
              <a:rPr lang="en-US" sz="1400" dirty="0" err="1"/>
              <a:t>straživački</a:t>
            </a:r>
            <a:r>
              <a:rPr lang="en-US" sz="1400" dirty="0"/>
              <a:t> </a:t>
            </a:r>
            <a:r>
              <a:rPr lang="en-US" sz="1400" dirty="0" err="1"/>
              <a:t>projekti</a:t>
            </a:r>
            <a:r>
              <a:rPr lang="en-US" sz="1400" dirty="0"/>
              <a:t>, </a:t>
            </a:r>
            <a:r>
              <a:rPr lang="en-US" sz="1400" dirty="0" err="1"/>
              <a:t>jačanje</a:t>
            </a:r>
            <a:r>
              <a:rPr lang="en-US" sz="1400" dirty="0"/>
              <a:t> </a:t>
            </a:r>
            <a:r>
              <a:rPr lang="en-US" sz="1400" dirty="0" err="1"/>
              <a:t>kompetencija</a:t>
            </a:r>
            <a:r>
              <a:rPr lang="en-US" sz="1400" dirty="0"/>
              <a:t> </a:t>
            </a:r>
            <a:r>
              <a:rPr lang="en-US" sz="1400" dirty="0" err="1"/>
              <a:t>istraživačkog</a:t>
            </a:r>
            <a:r>
              <a:rPr lang="en-US" sz="1400" dirty="0"/>
              <a:t> </a:t>
            </a:r>
            <a:r>
              <a:rPr lang="en-US" sz="1400" dirty="0" err="1"/>
              <a:t>laboratorija</a:t>
            </a:r>
            <a:r>
              <a:rPr lang="en-US" sz="1400" dirty="0"/>
              <a:t> FER-a</a:t>
            </a:r>
            <a:r>
              <a:rPr lang="hr-HR" sz="1400" dirty="0"/>
              <a:t> · </a:t>
            </a:r>
            <a:r>
              <a:rPr lang="en-US" sz="1400" dirty="0" err="1"/>
              <a:t>ulaganje</a:t>
            </a:r>
            <a:r>
              <a:rPr lang="en-US" sz="1400" dirty="0"/>
              <a:t> u </a:t>
            </a:r>
            <a:r>
              <a:rPr lang="en-US" sz="1400" dirty="0" err="1"/>
              <a:t>osoblje</a:t>
            </a:r>
            <a:r>
              <a:rPr lang="en-US" sz="1400" dirty="0"/>
              <a:t> </a:t>
            </a:r>
            <a:r>
              <a:rPr lang="en-US" sz="1400" dirty="0" err="1"/>
              <a:t>laboratorija</a:t>
            </a:r>
            <a:r>
              <a:rPr lang="hr-HR" sz="1400" dirty="0"/>
              <a:t> </a:t>
            </a:r>
            <a:r>
              <a:rPr lang="en-US" sz="1400" dirty="0" err="1"/>
              <a:t>i</a:t>
            </a:r>
            <a:r>
              <a:rPr lang="en-US" sz="1400" dirty="0"/>
              <a:t> </a:t>
            </a:r>
            <a:r>
              <a:rPr lang="hr-HR" sz="1400" dirty="0"/>
              <a:t>nov</a:t>
            </a:r>
            <a:r>
              <a:rPr lang="en-US" sz="1400" dirty="0"/>
              <a:t>u</a:t>
            </a:r>
            <a:r>
              <a:rPr lang="hr-HR" sz="1400" dirty="0"/>
              <a:t> </a:t>
            </a:r>
            <a:r>
              <a:rPr lang="hr-HR" sz="1400" dirty="0" err="1"/>
              <a:t>infrastruktur</a:t>
            </a:r>
            <a:r>
              <a:rPr lang="en-US" sz="1400" dirty="0"/>
              <a:t>u</a:t>
            </a:r>
          </a:p>
        </p:txBody>
      </p:sp>
      <p:sp>
        <p:nvSpPr>
          <p:cNvPr id="5" name="Text 3"/>
          <p:cNvSpPr/>
          <p:nvPr/>
        </p:nvSpPr>
        <p:spPr>
          <a:xfrm>
            <a:off x="596348" y="1598935"/>
            <a:ext cx="597668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hr-HR" sz="1400" b="1" dirty="0">
                <a:solidFill>
                  <a:srgbClr val="14213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IZVORI  FINANCIRANJA danas</a:t>
            </a:r>
            <a:r>
              <a:rPr lang="en-US" sz="1400" b="1" dirty="0">
                <a:solidFill>
                  <a:srgbClr val="14213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(2020–2027)</a:t>
            </a:r>
            <a:endParaRPr lang="en-US" sz="14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/>
          </p:nvPr>
        </p:nvGraphicFramePr>
        <p:xfrm>
          <a:off x="547580" y="2196951"/>
          <a:ext cx="6193141" cy="4070162"/>
        </p:xfrm>
        <a:graphic>
          <a:graphicData uri="http://schemas.openxmlformats.org/drawingml/2006/table">
            <a:tbl>
              <a:tblPr/>
              <a:tblGrid>
                <a:gridCol w="25004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40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86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9321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b="1" dirty="0" err="1">
                          <a:solidFill>
                            <a:srgbClr val="F6F4E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Projekti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hr-HR" sz="1300" b="1" dirty="0">
                          <a:solidFill>
                            <a:srgbClr val="F6F4E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Izvor financiranja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hr-HR" sz="1300" b="1" dirty="0">
                          <a:solidFill>
                            <a:srgbClr val="F6F4E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Vrijednost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0451"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buNone/>
                      </a:pPr>
                      <a:r>
                        <a:rPr lang="en-US" sz="1400" b="1" dirty="0"/>
                        <a:t>IoT4us</a:t>
                      </a:r>
                      <a:r>
                        <a:rPr lang="hr-HR" sz="1400" dirty="0"/>
                        <a:t>: </a:t>
                      </a:r>
                      <a:r>
                        <a:rPr lang="en-US" sz="1400" dirty="0" err="1"/>
                        <a:t>Pametne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usluge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usmjerene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čovjeku</a:t>
                      </a:r>
                      <a:r>
                        <a:rPr lang="en-US" sz="1400" dirty="0"/>
                        <a:t> u </a:t>
                      </a:r>
                      <a:r>
                        <a:rPr lang="en-US" sz="1400" dirty="0" err="1"/>
                        <a:t>interoperabilnim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i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decentraliziranim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okolinama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Interneta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stvari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B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buNone/>
                      </a:pPr>
                      <a:r>
                        <a:rPr lang="en-US" sz="1400" dirty="0"/>
                        <a:t>HRZZ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B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4213D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161.300 </a:t>
                      </a:r>
                      <a:r>
                        <a:rPr lang="hr-HR" sz="1300" dirty="0">
                          <a:solidFill>
                            <a:srgbClr val="14213D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EUR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B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0451"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buNone/>
                      </a:pPr>
                      <a:r>
                        <a:rPr lang="en-US" sz="1400" dirty="0"/>
                        <a:t>DOK </a:t>
                      </a:r>
                      <a:r>
                        <a:rPr lang="en-US" sz="1400" dirty="0" err="1"/>
                        <a:t>natječaji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buNone/>
                      </a:pPr>
                      <a:r>
                        <a:rPr lang="en-US" sz="1400" dirty="0"/>
                        <a:t>HRZZ, </a:t>
                      </a:r>
                      <a:r>
                        <a:rPr lang="hr-HR" sz="1400" dirty="0"/>
                        <a:t>NPOO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4213D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- </a:t>
                      </a:r>
                      <a:r>
                        <a:rPr lang="hr-HR" sz="1300" dirty="0">
                          <a:solidFill>
                            <a:srgbClr val="14213D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EUR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321"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buNone/>
                      </a:pPr>
                      <a:r>
                        <a:rPr lang="en-US" sz="1400" b="1" dirty="0"/>
                        <a:t>AIoTwin</a:t>
                      </a:r>
                      <a:r>
                        <a:rPr lang="hr-HR" sz="1400" dirty="0"/>
                        <a:t>: </a:t>
                      </a:r>
                      <a:r>
                        <a:rPr lang="en-US" sz="1400" dirty="0"/>
                        <a:t>Twinning-</a:t>
                      </a:r>
                      <a:r>
                        <a:rPr lang="en-US" sz="1400" dirty="0" err="1"/>
                        <a:t>akcija</a:t>
                      </a:r>
                      <a:r>
                        <a:rPr lang="en-US" sz="1400" dirty="0"/>
                        <a:t> za </a:t>
                      </a:r>
                      <a:r>
                        <a:rPr lang="en-US" sz="1400" dirty="0" err="1"/>
                        <a:t>širenje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izvrsnosti</a:t>
                      </a:r>
                      <a:r>
                        <a:rPr lang="en-US" sz="1400" dirty="0"/>
                        <a:t> u </a:t>
                      </a:r>
                      <a:r>
                        <a:rPr lang="en-US" sz="1400" dirty="0" err="1"/>
                        <a:t>primjeni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umjetne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inteligencije</a:t>
                      </a:r>
                      <a:r>
                        <a:rPr lang="en-US" sz="1400" dirty="0"/>
                        <a:t> za Internet </a:t>
                      </a:r>
                      <a:r>
                        <a:rPr lang="en-US" sz="1400" dirty="0" err="1"/>
                        <a:t>stvari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B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buNone/>
                      </a:pPr>
                      <a:r>
                        <a:rPr lang="en-US" sz="1400" b="0" dirty="0">
                          <a:latin typeface="IBM Plex Sans" charset="0"/>
                          <a:ea typeface="IBM Plex Sans" charset="0"/>
                          <a:cs typeface="IBM Plex Sans" charset="0"/>
                        </a:rPr>
                        <a:t>Horizon Europe, </a:t>
                      </a:r>
                      <a:r>
                        <a:rPr lang="hr-HR" sz="1400" b="0" dirty="0">
                          <a:latin typeface="IBM Plex Sans" charset="0"/>
                          <a:ea typeface="IBM Plex Sans" charset="0"/>
                          <a:cs typeface="IBM Plex Sans" charset="0"/>
                        </a:rPr>
                        <a:t>program </a:t>
                      </a:r>
                      <a:r>
                        <a:rPr lang="en-US" sz="1400" b="0" dirty="0">
                          <a:latin typeface="IBM Plex Sans" charset="0"/>
                          <a:ea typeface="IBM Plex Sans" charset="0"/>
                          <a:cs typeface="IBM Plex Sans" charset="0"/>
                        </a:rPr>
                        <a:t>WIDERA</a:t>
                      </a:r>
                      <a:r>
                        <a:rPr lang="hr-HR" sz="1400" b="0" dirty="0">
                          <a:latin typeface="IBM Plex Sans" charset="0"/>
                          <a:ea typeface="IBM Plex Sans" charset="0"/>
                          <a:cs typeface="IBM Plex Sans" charset="0"/>
                        </a:rPr>
                        <a:t> (3 partnera: Austrija, Njemačka, Švicarska)</a:t>
                      </a:r>
                      <a:endParaRPr lang="en-US" sz="1300" b="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B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4213D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</a:t>
                      </a:r>
                      <a:r>
                        <a:rPr lang="hr-HR" sz="1300" dirty="0">
                          <a:solidFill>
                            <a:srgbClr val="14213D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,</a:t>
                      </a:r>
                      <a:r>
                        <a:rPr lang="en-US" sz="1300" dirty="0">
                          <a:solidFill>
                            <a:srgbClr val="14213D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</a:t>
                      </a:r>
                      <a:r>
                        <a:rPr lang="hr-HR" sz="1300" dirty="0">
                          <a:solidFill>
                            <a:srgbClr val="14213D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 </a:t>
                      </a:r>
                      <a:r>
                        <a:rPr lang="en-US" sz="1300" dirty="0">
                          <a:solidFill>
                            <a:srgbClr val="14213D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M</a:t>
                      </a:r>
                      <a:r>
                        <a:rPr lang="hr-HR" sz="1300" dirty="0">
                          <a:solidFill>
                            <a:srgbClr val="14213D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EUR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B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0451"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buNone/>
                      </a:pPr>
                      <a:r>
                        <a:rPr lang="en-US" sz="1400" b="1" dirty="0"/>
                        <a:t>AIoT4us</a:t>
                      </a:r>
                      <a:r>
                        <a:rPr lang="hr-HR" sz="1400" dirty="0"/>
                        <a:t>: </a:t>
                      </a:r>
                      <a:r>
                        <a:rPr lang="en-US" sz="1400" dirty="0" err="1"/>
                        <a:t>Decentralizirana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i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čovjeku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usmjerena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umjetna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inteligencija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stvari</a:t>
                      </a:r>
                      <a:r>
                        <a:rPr lang="en-US" sz="1400" dirty="0"/>
                        <a:t> u </a:t>
                      </a:r>
                      <a:r>
                        <a:rPr lang="en-US" sz="1400" dirty="0" err="1"/>
                        <a:t>računalnom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kontinuumu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4213D"/>
                          </a:solidFill>
                          <a:latin typeface="IBM Plex Sans" pitchFamily="34" charset="0"/>
                          <a:ea typeface="IBM Plex Sans" charset="0"/>
                          <a:cs typeface="IBM Plex Sans" charset="0"/>
                        </a:rPr>
                        <a:t>HRZZ </a:t>
                      </a:r>
                      <a:r>
                        <a:rPr lang="en-US" sz="1300" dirty="0" err="1">
                          <a:solidFill>
                            <a:srgbClr val="14213D"/>
                          </a:solidFill>
                          <a:latin typeface="IBM Plex Sans" pitchFamily="34" charset="0"/>
                          <a:ea typeface="IBM Plex Sans" charset="0"/>
                          <a:cs typeface="IBM Plex Sans" charset="0"/>
                        </a:rPr>
                        <a:t>i</a:t>
                      </a:r>
                      <a:r>
                        <a:rPr lang="en-US" sz="1300" dirty="0">
                          <a:solidFill>
                            <a:srgbClr val="14213D"/>
                          </a:solidFill>
                          <a:latin typeface="IBM Plex Sans" pitchFamily="34" charset="0"/>
                          <a:ea typeface="IBM Plex Sans" charset="0"/>
                          <a:cs typeface="IBM Plex Sans" charset="0"/>
                        </a:rPr>
                        <a:t> SNSF, </a:t>
                      </a:r>
                      <a:r>
                        <a:rPr lang="en-US" sz="1300" dirty="0" err="1">
                          <a:solidFill>
                            <a:srgbClr val="14213D"/>
                          </a:solidFill>
                          <a:latin typeface="IBM Plex Sans" pitchFamily="34" charset="0"/>
                          <a:ea typeface="IBM Plex Sans" charset="0"/>
                          <a:cs typeface="IBM Plex Sans" charset="0"/>
                        </a:rPr>
                        <a:t>Bilateralni</a:t>
                      </a:r>
                      <a:r>
                        <a:rPr lang="hr-HR" sz="1300" dirty="0">
                          <a:solidFill>
                            <a:srgbClr val="14213D"/>
                          </a:solidFill>
                          <a:latin typeface="IBM Plex Sans" pitchFamily="34" charset="0"/>
                          <a:ea typeface="IBM Plex Sans" charset="0"/>
                          <a:cs typeface="IBM Plex Sans" charset="0"/>
                        </a:rPr>
                        <a:t> (Švicarska)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4213D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522.000 </a:t>
                      </a:r>
                      <a:r>
                        <a:rPr lang="hr-HR" sz="1300" dirty="0">
                          <a:solidFill>
                            <a:srgbClr val="14213D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EUR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6869410" y="2282295"/>
            <a:ext cx="5000121" cy="3832969"/>
          </a:xfrm>
          <a:prstGeom prst="roundRect">
            <a:avLst>
              <a:gd name="adj" fmla="val 2770"/>
            </a:avLst>
          </a:prstGeom>
          <a:solidFill>
            <a:srgbClr val="14213D"/>
          </a:solidFill>
          <a:ln/>
        </p:spPr>
        <p:txBody>
          <a:bodyPr/>
          <a:lstStyle/>
          <a:p>
            <a:endParaRPr lang="fr-FR" dirty="0"/>
          </a:p>
        </p:txBody>
      </p:sp>
      <p:sp>
        <p:nvSpPr>
          <p:cNvPr id="8" name="Text 5"/>
          <p:cNvSpPr/>
          <p:nvPr/>
        </p:nvSpPr>
        <p:spPr>
          <a:xfrm>
            <a:off x="7043898" y="2390703"/>
            <a:ext cx="412184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hr-HR" b="1" dirty="0">
                <a:solidFill>
                  <a:srgbClr val="E3C15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CILJEVI</a:t>
            </a:r>
            <a:endParaRPr lang="en-US" dirty="0"/>
          </a:p>
        </p:txBody>
      </p:sp>
      <p:sp>
        <p:nvSpPr>
          <p:cNvPr id="14" name="TekstniOkvir 13">
            <a:extLst>
              <a:ext uri="{FF2B5EF4-FFF2-40B4-BE49-F238E27FC236}">
                <a16:creationId xmlns:a16="http://schemas.microsoft.com/office/drawing/2014/main" id="{815F599D-DCFA-95A2-24C3-9E5338383FA3}"/>
              </a:ext>
            </a:extLst>
          </p:cNvPr>
          <p:cNvSpPr txBox="1"/>
          <p:nvPr/>
        </p:nvSpPr>
        <p:spPr>
          <a:xfrm>
            <a:off x="6916234" y="2829034"/>
            <a:ext cx="4906472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hr-HR" sz="1600" dirty="0">
                <a:solidFill>
                  <a:schemeClr val="bg1"/>
                </a:solidFill>
              </a:rPr>
              <a:t>povećanje istraživačke izvrsnosti FER-a u području Interneta stvari (</a:t>
            </a:r>
            <a:r>
              <a:rPr lang="hr-HR" sz="1600" dirty="0" err="1">
                <a:solidFill>
                  <a:schemeClr val="bg1"/>
                </a:solidFill>
              </a:rPr>
              <a:t>IoT</a:t>
            </a:r>
            <a:r>
              <a:rPr lang="hr-HR" sz="1600" dirty="0">
                <a:solidFill>
                  <a:schemeClr val="bg1"/>
                </a:solidFill>
              </a:rPr>
              <a:t>) </a:t>
            </a:r>
            <a:endParaRPr lang="en-US" sz="1600" dirty="0">
              <a:solidFill>
                <a:schemeClr val="bg1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hr-HR" sz="1600" dirty="0">
                <a:solidFill>
                  <a:schemeClr val="bg1"/>
                </a:solidFill>
              </a:rPr>
              <a:t>obrazovanje novih istraživača i </a:t>
            </a:r>
            <a:r>
              <a:rPr lang="hr-HR" sz="1600" dirty="0" err="1">
                <a:solidFill>
                  <a:schemeClr val="bg1"/>
                </a:solidFill>
              </a:rPr>
              <a:t>doktoranada</a:t>
            </a:r>
            <a:r>
              <a:rPr lang="hr-HR" sz="1600" dirty="0">
                <a:solidFill>
                  <a:schemeClr val="bg1"/>
                </a:solidFill>
              </a:rPr>
              <a:t>, nove prilike za razvoj karijere nakon doktorata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hr-HR" sz="1600" dirty="0">
                <a:solidFill>
                  <a:schemeClr val="bg1"/>
                </a:solidFill>
              </a:rPr>
              <a:t>suradnja FER-a s vodećim europskim istraživačima, sveučilištima i institutima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hr-HR" sz="1600" dirty="0">
                <a:solidFill>
                  <a:schemeClr val="bg1"/>
                </a:solidFill>
              </a:rPr>
              <a:t>stjecanje </a:t>
            </a:r>
            <a:r>
              <a:rPr lang="en-US" sz="1600" dirty="0" err="1">
                <a:solidFill>
                  <a:schemeClr val="bg1"/>
                </a:solidFill>
              </a:rPr>
              <a:t>nov</a:t>
            </a:r>
            <a:r>
              <a:rPr lang="hr-HR" sz="1600" dirty="0">
                <a:solidFill>
                  <a:schemeClr val="bg1"/>
                </a:solidFill>
              </a:rPr>
              <a:t>ih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kompetencij</a:t>
            </a:r>
            <a:r>
              <a:rPr lang="hr-HR" sz="1600" dirty="0">
                <a:solidFill>
                  <a:schemeClr val="bg1"/>
                </a:solidFill>
              </a:rPr>
              <a:t>a i znanja u primjeni umjetne inteligencije  u fizičkim okolinama opremljenim senzorima i </a:t>
            </a:r>
            <a:r>
              <a:rPr lang="hr-HR" sz="1600" dirty="0" err="1">
                <a:solidFill>
                  <a:schemeClr val="bg1"/>
                </a:solidFill>
              </a:rPr>
              <a:t>aktuatorima</a:t>
            </a:r>
            <a:r>
              <a:rPr lang="hr-HR" sz="1600" dirty="0">
                <a:solidFill>
                  <a:schemeClr val="bg1"/>
                </a:solidFill>
              </a:rPr>
              <a:t>, fokus na rješenja za veliki broj korisnika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hr-HR" sz="1600" dirty="0">
                <a:solidFill>
                  <a:schemeClr val="bg1"/>
                </a:solidFill>
              </a:rPr>
              <a:t> više izvora financiranja za različite komponente projekta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96348" y="523280"/>
            <a:ext cx="11273183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hr-HR" sz="3200" b="1" dirty="0">
                <a:solidFill>
                  <a:srgbClr val="14213D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ZNANSTVENI EDUKATIVNO-ZABAVNI CENTAR ZAGORJE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96348" y="1137990"/>
            <a:ext cx="10883392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r>
              <a:rPr lang="hr-HR" sz="1400" dirty="0"/>
              <a:t>Integrirani projekt znanosti, obrazovanja i turizma · Donja Stubica · obnova baštine + nova infrastruktura + sadržaji za posjetitelje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96348" y="2105471"/>
            <a:ext cx="597668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hr-HR" sz="1400" b="1" dirty="0">
                <a:solidFill>
                  <a:srgbClr val="14213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IZVORI  FINANCIRANJA danas</a:t>
            </a:r>
            <a:r>
              <a:rPr lang="en-US" sz="1400" b="1" dirty="0">
                <a:solidFill>
                  <a:srgbClr val="14213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(2021–2027)</a:t>
            </a:r>
            <a:endParaRPr lang="en-US" sz="14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/>
          </p:nvPr>
        </p:nvGraphicFramePr>
        <p:xfrm>
          <a:off x="596348" y="2501751"/>
          <a:ext cx="6193141" cy="3099684"/>
        </p:xfrm>
        <a:graphic>
          <a:graphicData uri="http://schemas.openxmlformats.org/drawingml/2006/table">
            <a:tbl>
              <a:tblPr/>
              <a:tblGrid>
                <a:gridCol w="28488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56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86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9321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hr-HR" sz="1300" b="1" dirty="0">
                          <a:solidFill>
                            <a:srgbClr val="F6F4E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Komponenta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hr-HR" sz="1300" b="1" dirty="0">
                          <a:solidFill>
                            <a:srgbClr val="F6F4E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Izvor financiranja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hr-HR" sz="1300" b="1" dirty="0">
                          <a:solidFill>
                            <a:srgbClr val="F6F4E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Vrijednost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0451"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buNone/>
                      </a:pPr>
                      <a:r>
                        <a:rPr lang="hr-HR" sz="1400" dirty="0"/>
                        <a:t>Konstrukcijska obnova dvorca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B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buNone/>
                      </a:pPr>
                      <a:r>
                        <a:rPr lang="hr-HR" sz="1400" dirty="0"/>
                        <a:t>Fond solidarnosti EU + drugi izvori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B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hr-HR" sz="1300" dirty="0">
                          <a:solidFill>
                            <a:srgbClr val="14213D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5,58 mio EUR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B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0451"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buNone/>
                      </a:pPr>
                      <a:r>
                        <a:rPr lang="hr-HR" sz="1400" dirty="0"/>
                        <a:t>Cjelovita obnova dvorca i okolnog prostora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buNone/>
                      </a:pPr>
                      <a:r>
                        <a:rPr lang="hr-HR" sz="1400" dirty="0"/>
                        <a:t>Mehanizam za oporavak i otpornost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hr-HR" sz="1300" dirty="0">
                          <a:solidFill>
                            <a:srgbClr val="14213D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9,19 mio EUR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321"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buNone/>
                      </a:pPr>
                      <a:r>
                        <a:rPr lang="hr-HR" sz="1400" dirty="0"/>
                        <a:t>Rekonstrukcija dvorca s dogradnjom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B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buNone/>
                      </a:pPr>
                      <a:r>
                        <a:rPr lang="hr-HR" sz="1400" b="0" dirty="0"/>
                        <a:t>ERDF kroz ITU mehanizam Urbanog područja Zagreb + nacionalno i lokalno sufinanciranje</a:t>
                      </a:r>
                      <a:endParaRPr lang="en-US" sz="1300" b="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B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hr-HR" sz="1300" dirty="0">
                          <a:solidFill>
                            <a:srgbClr val="14213D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10,39 mio EUR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B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0451"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buNone/>
                      </a:pPr>
                      <a:r>
                        <a:rPr lang="hr-HR" sz="1400" dirty="0"/>
                        <a:t>Izlošci, interaktivni sadržaji i multimedija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hr-HR" sz="1300" dirty="0">
                          <a:solidFill>
                            <a:srgbClr val="14213D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?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hr-HR" sz="1300" dirty="0">
                          <a:solidFill>
                            <a:srgbClr val="14213D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3,99 mio EUR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6869409" y="2501751"/>
            <a:ext cx="5000121" cy="3340249"/>
          </a:xfrm>
          <a:prstGeom prst="roundRect">
            <a:avLst>
              <a:gd name="adj" fmla="val 2770"/>
            </a:avLst>
          </a:prstGeom>
          <a:solidFill>
            <a:srgbClr val="14213D"/>
          </a:solidFill>
          <a:ln/>
        </p:spPr>
        <p:txBody>
          <a:bodyPr/>
          <a:lstStyle/>
          <a:p>
            <a:endParaRPr lang="fr-FR" dirty="0"/>
          </a:p>
        </p:txBody>
      </p:sp>
      <p:sp>
        <p:nvSpPr>
          <p:cNvPr id="8" name="Text 5"/>
          <p:cNvSpPr/>
          <p:nvPr/>
        </p:nvSpPr>
        <p:spPr>
          <a:xfrm>
            <a:off x="7043897" y="2610159"/>
            <a:ext cx="412184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hr-HR" sz="1400" b="1" dirty="0">
                <a:solidFill>
                  <a:srgbClr val="E3C15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CILJ</a:t>
            </a:r>
            <a:endParaRPr lang="en-US" sz="1400" dirty="0"/>
          </a:p>
        </p:txBody>
      </p:sp>
      <p:sp>
        <p:nvSpPr>
          <p:cNvPr id="14" name="TekstniOkvir 13">
            <a:extLst>
              <a:ext uri="{FF2B5EF4-FFF2-40B4-BE49-F238E27FC236}">
                <a16:creationId xmlns:a16="http://schemas.microsoft.com/office/drawing/2014/main" id="{815F599D-DCFA-95A2-24C3-9E5338383FA3}"/>
              </a:ext>
            </a:extLst>
          </p:cNvPr>
          <p:cNvSpPr txBox="1"/>
          <p:nvPr/>
        </p:nvSpPr>
        <p:spPr>
          <a:xfrm>
            <a:off x="6916233" y="3048490"/>
            <a:ext cx="490647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hr-HR" sz="1400" dirty="0">
                <a:solidFill>
                  <a:schemeClr val="bg1"/>
                </a:solidFill>
              </a:rPr>
              <a:t>Povijesni kompleks kao cjelogodišnja znanstveno-edukativna i turistička destinacija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hr-HR" sz="1400" dirty="0">
                <a:solidFill>
                  <a:schemeClr val="bg1"/>
                </a:solidFill>
              </a:rPr>
              <a:t>Obnova kulturne baštine i njezino stavljanje u novu funkciju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hr-HR" sz="1400" dirty="0">
                <a:solidFill>
                  <a:schemeClr val="bg1"/>
                </a:solidFill>
              </a:rPr>
              <a:t>Interaktivna znanost i STEM obrazovanje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hr-HR" sz="1400" dirty="0">
                <a:solidFill>
                  <a:schemeClr val="bg1"/>
                </a:solidFill>
              </a:rPr>
              <a:t>Novi edukacijski, laboratorijski i istraživački prostori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hr-HR" sz="1400" dirty="0">
                <a:solidFill>
                  <a:schemeClr val="bg1"/>
                </a:solidFill>
              </a:rPr>
              <a:t>Znanstveni park i zelena infrastruktura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hr-HR" sz="1400" dirty="0">
                <a:solidFill>
                  <a:schemeClr val="bg1"/>
                </a:solidFill>
              </a:rPr>
              <a:t>Razvoj turističkih i </a:t>
            </a:r>
            <a:r>
              <a:rPr lang="hr-HR" sz="1400" dirty="0" err="1">
                <a:solidFill>
                  <a:schemeClr val="bg1"/>
                </a:solidFill>
              </a:rPr>
              <a:t>posjetiteljskih</a:t>
            </a:r>
            <a:r>
              <a:rPr lang="hr-HR" sz="1400" dirty="0">
                <a:solidFill>
                  <a:schemeClr val="bg1"/>
                </a:solidFill>
              </a:rPr>
              <a:t> sadržaja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hr-HR" sz="1400" dirty="0">
                <a:solidFill>
                  <a:schemeClr val="bg1"/>
                </a:solidFill>
              </a:rPr>
              <a:t>Jedan integrirani razvojni koncept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hr-HR" sz="1400" dirty="0">
                <a:solidFill>
                  <a:schemeClr val="bg1"/>
                </a:solidFill>
              </a:rPr>
              <a:t>Više izvora financiranja za različite komponente projekta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6ED1E9C6-A9C9-4F5C-9ACE-248AADD81A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481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7112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5F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BLOCK 2 · GREEN ECONOMY, INNOVATION &amp; DEFENCE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800" y="110232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4213D"/>
                </a:solidFill>
                <a:latin typeface="Arial" panose="020B0604020202020204" pitchFamily="34" charset="0"/>
                <a:ea typeface="Source Serif 4" pitchFamily="34" charset="-122"/>
                <a:cs typeface="Arial" panose="020B0604020202020204" pitchFamily="34" charset="0"/>
              </a:rPr>
              <a:t>Defence: drone-based mine &amp; UXO detection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812800" y="1747441"/>
            <a:ext cx="10883392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3E4A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Illustrative case · Croatian SME + university, with partners from at least two other Member States · dual-use technology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812800" y="2174131"/>
            <a:ext cx="597668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4213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Funding mix today (2021–2027)</a:t>
            </a:r>
            <a:endParaRPr lang="en-US" sz="14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/>
        </p:nvGraphicFramePr>
        <p:xfrm>
          <a:off x="825500" y="2501751"/>
          <a:ext cx="5789910" cy="2592934"/>
        </p:xfrm>
        <a:graphic>
          <a:graphicData uri="http://schemas.openxmlformats.org/drawingml/2006/table">
            <a:tbl>
              <a:tblPr/>
              <a:tblGrid>
                <a:gridCol w="26633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69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895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9321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F6F4E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Component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F6F4E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Fund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F6F4E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EU rate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2711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4213D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Joint research, prototype &amp; testing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B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4213D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EDF (Brussels)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B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4213D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research up to 100%; development 20–80%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B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0451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4213D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Border &amp; civil-security application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4213D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ISF (national)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4213D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up to 75%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0451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4213D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SME production capacity, dual-use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B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4213D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ERDF (2025 mid-term review)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B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4213D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up to 85%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B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6869410" y="2174131"/>
            <a:ext cx="4509790" cy="3667869"/>
          </a:xfrm>
          <a:prstGeom prst="roundRect">
            <a:avLst>
              <a:gd name="adj" fmla="val 2770"/>
            </a:avLst>
          </a:prstGeom>
          <a:solidFill>
            <a:srgbClr val="14213D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Text 5"/>
          <p:cNvSpPr/>
          <p:nvPr/>
        </p:nvSpPr>
        <p:spPr>
          <a:xfrm>
            <a:off x="7123410" y="2428131"/>
            <a:ext cx="412184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E3C15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2028–2034 outlook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123410" y="2768451"/>
            <a:ext cx="4121844" cy="487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DCE3E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EDF moves into the European Competitiveness Fund (defence, resilience &amp; space window).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7123410" y="3357711"/>
            <a:ext cx="4121844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DCE3E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Defence and security become an explicit MFF priority.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7123410" y="3715841"/>
            <a:ext cx="4121844" cy="487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F6F4E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Key to success:</a:t>
            </a:r>
            <a:r>
              <a:rPr lang="en-US" sz="1300" dirty="0">
                <a:solidFill>
                  <a:srgbClr val="F6F4E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at least 3 entities from 3 countries; IP and security clearances settled early.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A657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Illustrative example · EDF bonuses for SME participation · 2028–2034: Commission proposal (July 2025), under negotiation · 3/4</a:t>
            </a:r>
            <a:endParaRPr lang="en-US" sz="12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25B482-4792-0967-3045-EFF97D3155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28954B07-CBF1-DE3C-7A9E-E23249A8D917}"/>
              </a:ext>
            </a:extLst>
          </p:cNvPr>
          <p:cNvSpPr/>
          <p:nvPr/>
        </p:nvSpPr>
        <p:spPr>
          <a:xfrm>
            <a:off x="596348" y="523280"/>
            <a:ext cx="11273183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hr-HR" sz="3200" b="1" dirty="0">
                <a:solidFill>
                  <a:srgbClr val="14213D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SIMULACIJSKI CENTAR ZA ROBOTSKU TERAPIJU</a:t>
            </a:r>
            <a:endParaRPr lang="en-US" sz="32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E306AD66-BC87-A362-943D-3DAE8E225366}"/>
              </a:ext>
            </a:extLst>
          </p:cNvPr>
          <p:cNvSpPr/>
          <p:nvPr/>
        </p:nvSpPr>
        <p:spPr>
          <a:xfrm>
            <a:off x="596348" y="1137990"/>
            <a:ext cx="10883392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r>
              <a:rPr lang="hr-HR" sz="1400" i="1" dirty="0"/>
              <a:t>Projekt u razvoju · Krapinske Toplice / Krapinsko-zagorska županija</a:t>
            </a:r>
            <a:endParaRPr lang="hr-HR" sz="1400" dirty="0"/>
          </a:p>
        </p:txBody>
      </p:sp>
      <p:graphicFrame>
        <p:nvGraphicFramePr>
          <p:cNvPr id="6" name="Table 0">
            <a:extLst>
              <a:ext uri="{FF2B5EF4-FFF2-40B4-BE49-F238E27FC236}">
                <a16:creationId xmlns:a16="http://schemas.microsoft.com/office/drawing/2014/main" id="{97A97A2E-E7F3-6398-21A0-26F8631D44A5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74142" y="1650202"/>
          <a:ext cx="7319019" cy="4806026"/>
        </p:xfrm>
        <a:graphic>
          <a:graphicData uri="http://schemas.openxmlformats.org/drawingml/2006/table">
            <a:tbl>
              <a:tblPr/>
              <a:tblGrid>
                <a:gridCol w="25992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53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44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9321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hr-HR" sz="1300" b="1" dirty="0">
                          <a:solidFill>
                            <a:srgbClr val="F6F4E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Komponenta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hr-HR" sz="1300" b="1" dirty="0">
                          <a:solidFill>
                            <a:srgbClr val="F6F4E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Što obuhvaća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hr-HR" sz="1300" b="1" dirty="0">
                          <a:solidFill>
                            <a:srgbClr val="F6F4E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Potencijalna logika financiranja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045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400" b="0"/>
                        <a:t>Infrastruktura i prilagodba prostora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400" b="0"/>
                        <a:t>prostori za kliničku simulaciju, edukaciju, testiranje i razvoj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400" b="0" dirty="0"/>
                        <a:t>kohezijska / regionalna sredstva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32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400" b="0" dirty="0"/>
                        <a:t>Robotska i medicinsko-tehnološka oprema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B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400" b="0"/>
                        <a:t>rehabilitacijski roboti, egzoskeleti, senzorski sustavi, dijagnostička i simulacijska oprema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B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400" b="0"/>
                        <a:t>zdravstvo / inovacije / ERDF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B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045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400" b="0"/>
                        <a:t>Digitalna infrastruktura i AI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400" b="0"/>
                        <a:t>prikupljanje i analiza podataka, povezivanje sustava, AI, telerehabilitacija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400" b="0"/>
                        <a:t>Digital Europe / R&amp;I / nacionalni izvori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045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400" b="0"/>
                        <a:t>Edukacija zdravstvenih stručnjaka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400" b="0"/>
                        <a:t>praktična edukacija liječnika, fizioterapeuta, logopeda i drugih stručnjaka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400" b="0"/>
                        <a:t>ESF+ / programi razvoja vještina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835077"/>
                  </a:ext>
                </a:extLst>
              </a:tr>
              <a:tr h="59045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400" b="0"/>
                        <a:t>Istraživanje, testiranje i validacija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400" b="0"/>
                        <a:t>razvoj i provjera novih robotskih i asistivnih rješenja u kliničkom okruženju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400" b="0"/>
                        <a:t>Horizon Europe / R&amp;I programi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875021"/>
                  </a:ext>
                </a:extLst>
              </a:tr>
              <a:tr h="59045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400" b="0"/>
                        <a:t>Suradnja s industrijom i komercijalizacija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400" b="0"/>
                        <a:t>testiranje proizvoda, razvoj prototipa, prijenos tehnologije prema tržištu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400" b="0" dirty="0"/>
                        <a:t>programi za inovacije i konkurentnost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556364"/>
                  </a:ext>
                </a:extLst>
              </a:tr>
            </a:tbl>
          </a:graphicData>
        </a:graphic>
      </p:graphicFrame>
      <p:sp>
        <p:nvSpPr>
          <p:cNvPr id="7" name="Shape 4">
            <a:extLst>
              <a:ext uri="{FF2B5EF4-FFF2-40B4-BE49-F238E27FC236}">
                <a16:creationId xmlns:a16="http://schemas.microsoft.com/office/drawing/2014/main" id="{456C0FC3-BB50-9F36-14AB-58A00E115338}"/>
              </a:ext>
            </a:extLst>
          </p:cNvPr>
          <p:cNvSpPr/>
          <p:nvPr/>
        </p:nvSpPr>
        <p:spPr>
          <a:xfrm>
            <a:off x="7951746" y="3256603"/>
            <a:ext cx="4029544" cy="3340249"/>
          </a:xfrm>
          <a:prstGeom prst="roundRect">
            <a:avLst>
              <a:gd name="adj" fmla="val 2770"/>
            </a:avLst>
          </a:prstGeom>
          <a:solidFill>
            <a:srgbClr val="14213D"/>
          </a:solidFill>
          <a:ln/>
        </p:spPr>
        <p:txBody>
          <a:bodyPr/>
          <a:lstStyle/>
          <a:p>
            <a:endParaRPr lang="fr-FR" dirty="0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F7FD6135-B56E-A964-4F3F-62DD6F7B2ABA}"/>
              </a:ext>
            </a:extLst>
          </p:cNvPr>
          <p:cNvSpPr/>
          <p:nvPr/>
        </p:nvSpPr>
        <p:spPr>
          <a:xfrm>
            <a:off x="8188885" y="3531049"/>
            <a:ext cx="412184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hr-HR" sz="1400" b="1" dirty="0">
                <a:solidFill>
                  <a:srgbClr val="E3C15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Kako financirati ovakav projekt?</a:t>
            </a:r>
            <a:endParaRPr lang="en-US" sz="1400" dirty="0"/>
          </a:p>
        </p:txBody>
      </p:sp>
      <p:sp>
        <p:nvSpPr>
          <p:cNvPr id="14" name="TekstniOkvir 13">
            <a:extLst>
              <a:ext uri="{FF2B5EF4-FFF2-40B4-BE49-F238E27FC236}">
                <a16:creationId xmlns:a16="http://schemas.microsoft.com/office/drawing/2014/main" id="{9B344051-1C01-589D-C5CC-2F4E10D6BC42}"/>
              </a:ext>
            </a:extLst>
          </p:cNvPr>
          <p:cNvSpPr txBox="1"/>
          <p:nvPr/>
        </p:nvSpPr>
        <p:spPr>
          <a:xfrm>
            <a:off x="8118282" y="3940566"/>
            <a:ext cx="369647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1400" b="1" dirty="0">
                <a:solidFill>
                  <a:schemeClr val="bg1"/>
                </a:solidFill>
              </a:rPr>
              <a:t>Jedan projekt – nekoliko potpuno različitih vrsta ulaganja:</a:t>
            </a:r>
            <a:endParaRPr lang="hr-HR" sz="1400" dirty="0">
              <a:solidFill>
                <a:schemeClr val="bg1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hr-HR" sz="1400" dirty="0">
                <a:solidFill>
                  <a:schemeClr val="bg1"/>
                </a:solidFill>
              </a:rPr>
              <a:t>zdravstvena infrastruktura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hr-HR" sz="1400" dirty="0">
                <a:solidFill>
                  <a:schemeClr val="bg1"/>
                </a:solidFill>
              </a:rPr>
              <a:t>robotska i digitalna tehnologija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hr-HR" sz="1400" dirty="0">
                <a:solidFill>
                  <a:schemeClr val="bg1"/>
                </a:solidFill>
              </a:rPr>
              <a:t>edukacija i razvoj vještina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hr-HR" sz="1400" dirty="0">
                <a:solidFill>
                  <a:schemeClr val="bg1"/>
                </a:solidFill>
              </a:rPr>
              <a:t>istraživanje i razvoj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hr-HR" sz="1400" dirty="0">
                <a:solidFill>
                  <a:schemeClr val="bg1"/>
                </a:solidFill>
              </a:rPr>
              <a:t>testiranje i validacija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hr-HR" sz="1400" dirty="0">
                <a:solidFill>
                  <a:schemeClr val="bg1"/>
                </a:solidFill>
              </a:rPr>
              <a:t>suradnja s industrijom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hr-HR" sz="1400" dirty="0">
                <a:solidFill>
                  <a:schemeClr val="bg1"/>
                </a:solidFill>
              </a:rPr>
              <a:t>internacionalizacija</a:t>
            </a:r>
          </a:p>
          <a:p>
            <a:pPr lvl="0"/>
            <a:endParaRPr lang="hr-HR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8106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3D9306-8AD2-24A8-F190-A36EC57E69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73A981E5-7153-75E8-FD1B-6B98C57BC624}"/>
              </a:ext>
            </a:extLst>
          </p:cNvPr>
          <p:cNvSpPr/>
          <p:nvPr/>
        </p:nvSpPr>
        <p:spPr>
          <a:xfrm>
            <a:off x="596348" y="523280"/>
            <a:ext cx="11273183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hr-HR" sz="3200" b="1" dirty="0">
                <a:solidFill>
                  <a:srgbClr val="14213D"/>
                </a:solidFill>
                <a:latin typeface="Arial" panose="020B0604020202020204" pitchFamily="34" charset="0"/>
                <a:ea typeface="Source Serif 4" pitchFamily="34" charset="-122"/>
                <a:cs typeface="Arial" panose="020B0604020202020204" pitchFamily="34" charset="0"/>
              </a:rPr>
              <a:t>Projekti financirani iz natječaja IRI S3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B5DFB1BD-D852-517F-3470-1F19FAD4147D}"/>
              </a:ext>
            </a:extLst>
          </p:cNvPr>
          <p:cNvSpPr/>
          <p:nvPr/>
        </p:nvSpPr>
        <p:spPr>
          <a:xfrm>
            <a:off x="654304" y="1220956"/>
            <a:ext cx="10883392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r>
              <a:rPr lang="hr-HR" sz="1400" i="1" dirty="0"/>
              <a:t>Suradnja istraživačkih organizacija i industrije, </a:t>
            </a:r>
            <a:r>
              <a:rPr lang="en-US" sz="1400" dirty="0" err="1"/>
              <a:t>sufinancira</a:t>
            </a:r>
            <a:r>
              <a:rPr lang="hr-HR" sz="1400" dirty="0"/>
              <a:t>ju se</a:t>
            </a:r>
            <a:r>
              <a:rPr lang="en-US" sz="1400" dirty="0"/>
              <a:t> </a:t>
            </a:r>
            <a:r>
              <a:rPr lang="en-US" sz="1400" dirty="0" err="1"/>
              <a:t>aktivnosti</a:t>
            </a:r>
            <a:r>
              <a:rPr lang="en-US" sz="1400" dirty="0"/>
              <a:t> </a:t>
            </a:r>
            <a:r>
              <a:rPr lang="en-US" sz="1400" b="1" dirty="0" err="1"/>
              <a:t>istraživanja</a:t>
            </a:r>
            <a:r>
              <a:rPr lang="en-US" sz="1400" b="1" dirty="0"/>
              <a:t> </a:t>
            </a:r>
            <a:r>
              <a:rPr lang="en-US" sz="1400" b="1" dirty="0" err="1"/>
              <a:t>i</a:t>
            </a:r>
            <a:r>
              <a:rPr lang="en-US" sz="1400" b="1" dirty="0"/>
              <a:t> </a:t>
            </a:r>
            <a:r>
              <a:rPr lang="en-US" sz="1400" b="1" dirty="0" err="1"/>
              <a:t>razvoja</a:t>
            </a:r>
            <a:endParaRPr lang="hr-HR" sz="1400" b="1" dirty="0"/>
          </a:p>
        </p:txBody>
      </p:sp>
      <p:graphicFrame>
        <p:nvGraphicFramePr>
          <p:cNvPr id="6" name="Table 0">
            <a:extLst>
              <a:ext uri="{FF2B5EF4-FFF2-40B4-BE49-F238E27FC236}">
                <a16:creationId xmlns:a16="http://schemas.microsoft.com/office/drawing/2014/main" id="{CED422F9-FC03-C470-BFAB-9E23E960DA7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57033" y="2302586"/>
          <a:ext cx="7255124" cy="3003263"/>
        </p:xfrm>
        <a:graphic>
          <a:graphicData uri="http://schemas.openxmlformats.org/drawingml/2006/table">
            <a:tbl>
              <a:tblPr/>
              <a:tblGrid>
                <a:gridCol w="2466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183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707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9321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hr-HR" sz="1300" b="1" kern="1200" dirty="0">
                          <a:solidFill>
                            <a:srgbClr val="F6F4EE"/>
                          </a:solidFill>
                          <a:latin typeface="IBM Plex Sans" pitchFamily="34" charset="0"/>
                          <a:ea typeface="IBM Plex Sans" charset="0"/>
                          <a:cs typeface="IBM Plex Sans" charset="0"/>
                        </a:rPr>
                        <a:t>Zašto je natječaj atraktivan?</a:t>
                      </a:r>
                      <a:endParaRPr lang="en-US" sz="1300" b="1" kern="1200" dirty="0">
                        <a:solidFill>
                          <a:srgbClr val="F6F4EE"/>
                        </a:solidFill>
                        <a:latin typeface="IBM Plex Sans" pitchFamily="34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hr-HR" sz="1300" b="1" dirty="0">
                          <a:solidFill>
                            <a:srgbClr val="F6F4E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Što se financira?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hr-HR" sz="1300" b="1" dirty="0">
                          <a:solidFill>
                            <a:srgbClr val="F6F4E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Učinak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0451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hr-HR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Financiranje plaća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hr-HR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Razvojni inženjeri i istraživači  na instituciji prijavitelja i partnera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hr-HR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Stvaranje inovativnih proizvoda i usluga spremnih za tržište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32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400" b="0" dirty="0"/>
                        <a:t>Oprema i izrada prototipova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B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400" b="0" dirty="0"/>
                        <a:t>Troškovi opreme, materijala i usluga istraživanja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B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400" b="0" dirty="0"/>
                        <a:t>Značajna ušteda za poduzeća (posebno mala i mikro)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B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045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400" b="0" dirty="0"/>
                        <a:t>Sinergija s OIŠZ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400" b="0" dirty="0"/>
                        <a:t>100% financiranje znanstvenih partnera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400" b="0" dirty="0"/>
                        <a:t>Trajna mreža suradnje među partnerima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0451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hr-HR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Tržišni iskorak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hr-HR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Smanjen rizik plasiranja inovacija na tržište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hr-HR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Povećane prilike za brzi rast poduzeća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2092306"/>
                  </a:ext>
                </a:extLst>
              </a:tr>
            </a:tbl>
          </a:graphicData>
        </a:graphic>
      </p:graphicFrame>
      <p:sp>
        <p:nvSpPr>
          <p:cNvPr id="7" name="Shape 4">
            <a:extLst>
              <a:ext uri="{FF2B5EF4-FFF2-40B4-BE49-F238E27FC236}">
                <a16:creationId xmlns:a16="http://schemas.microsoft.com/office/drawing/2014/main" id="{E35ED1B1-1246-1D6C-692B-02A059CB71DE}"/>
              </a:ext>
            </a:extLst>
          </p:cNvPr>
          <p:cNvSpPr/>
          <p:nvPr/>
        </p:nvSpPr>
        <p:spPr>
          <a:xfrm>
            <a:off x="7897006" y="1833265"/>
            <a:ext cx="4196963" cy="3797899"/>
          </a:xfrm>
          <a:prstGeom prst="roundRect">
            <a:avLst>
              <a:gd name="adj" fmla="val 2770"/>
            </a:avLst>
          </a:prstGeom>
          <a:solidFill>
            <a:srgbClr val="14213D"/>
          </a:solidFill>
          <a:ln/>
        </p:spPr>
        <p:txBody>
          <a:bodyPr/>
          <a:lstStyle/>
          <a:p>
            <a:endParaRPr lang="fr-FR" dirty="0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D69AED14-73CE-FB78-B53A-3ED152796491}"/>
              </a:ext>
            </a:extLst>
          </p:cNvPr>
          <p:cNvSpPr/>
          <p:nvPr/>
        </p:nvSpPr>
        <p:spPr>
          <a:xfrm>
            <a:off x="8196836" y="2067772"/>
            <a:ext cx="412184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pl-PL" sz="1400" b="1" dirty="0">
                <a:solidFill>
                  <a:srgbClr val="E3C15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Zašto je ovaj natječaj zanimljiv?</a:t>
            </a:r>
            <a:endParaRPr lang="en-US" sz="1400" dirty="0"/>
          </a:p>
        </p:txBody>
      </p:sp>
      <p:sp>
        <p:nvSpPr>
          <p:cNvPr id="14" name="TekstniOkvir 13">
            <a:extLst>
              <a:ext uri="{FF2B5EF4-FFF2-40B4-BE49-F238E27FC236}">
                <a16:creationId xmlns:a16="http://schemas.microsoft.com/office/drawing/2014/main" id="{C9AF427D-EC2C-6C2E-6B3B-7B058D1EAF17}"/>
              </a:ext>
            </a:extLst>
          </p:cNvPr>
          <p:cNvSpPr txBox="1"/>
          <p:nvPr/>
        </p:nvSpPr>
        <p:spPr>
          <a:xfrm>
            <a:off x="7967207" y="2477289"/>
            <a:ext cx="3855498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hr-HR" sz="1400" b="1" dirty="0">
                <a:solidFill>
                  <a:schemeClr val="bg1"/>
                </a:solidFill>
              </a:rPr>
              <a:t>Cilj</a:t>
            </a:r>
            <a:r>
              <a:rPr lang="hr-HR" sz="1400" dirty="0">
                <a:solidFill>
                  <a:schemeClr val="bg1"/>
                </a:solidFill>
              </a:rPr>
              <a:t>: Jačanje inovacijskih kapaciteta poduzeća i poticanje suradnje sa znanstveno-istraživačkim organizacijama radi razvoja novih proizvoda i usluga u S3 prioritetnim područjima.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hr-HR" sz="1400" b="1" dirty="0">
                <a:solidFill>
                  <a:schemeClr val="bg1"/>
                </a:solidFill>
              </a:rPr>
              <a:t>Aktivnosti</a:t>
            </a:r>
            <a:r>
              <a:rPr lang="hr-HR" sz="1400" dirty="0">
                <a:solidFill>
                  <a:schemeClr val="bg1"/>
                </a:solidFill>
              </a:rPr>
              <a:t>: Industrijsko istraživanje i eksperimentalni razvoj (TRL 5–8) i studije izvedivosti.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 err="1">
                <a:solidFill>
                  <a:srgbClr val="E2E8F0"/>
                </a:solidFill>
                <a:latin typeface="Plus Jakarta Sans"/>
              </a:rPr>
              <a:t>Bespovratna</a:t>
            </a:r>
            <a:r>
              <a:rPr lang="en-US" sz="1400" b="1" dirty="0">
                <a:solidFill>
                  <a:srgbClr val="E2E8F0"/>
                </a:solidFill>
                <a:latin typeface="Plus Jakarta Sans"/>
              </a:rPr>
              <a:t> </a:t>
            </a:r>
            <a:r>
              <a:rPr lang="en-US" sz="1400" b="1" dirty="0" err="1">
                <a:solidFill>
                  <a:srgbClr val="E2E8F0"/>
                </a:solidFill>
                <a:latin typeface="Plus Jakarta Sans"/>
              </a:rPr>
              <a:t>sredstva</a:t>
            </a:r>
            <a:r>
              <a:rPr lang="en-US" sz="1400" b="1" dirty="0">
                <a:solidFill>
                  <a:srgbClr val="E2E8F0"/>
                </a:solidFill>
                <a:latin typeface="Plus Jakarta Sans"/>
              </a:rPr>
              <a:t> za </a:t>
            </a:r>
            <a:r>
              <a:rPr lang="en-US" sz="1400" b="1" dirty="0" err="1">
                <a:solidFill>
                  <a:srgbClr val="E2E8F0"/>
                </a:solidFill>
                <a:latin typeface="Plus Jakarta Sans"/>
              </a:rPr>
              <a:t>inovativne</a:t>
            </a:r>
            <a:r>
              <a:rPr lang="en-US" sz="1400" b="1" dirty="0">
                <a:solidFill>
                  <a:srgbClr val="E2E8F0"/>
                </a:solidFill>
                <a:latin typeface="Plus Jakarta Sans"/>
              </a:rPr>
              <a:t> </a:t>
            </a:r>
            <a:r>
              <a:rPr lang="en-US" sz="1400" b="1" dirty="0" err="1">
                <a:solidFill>
                  <a:srgbClr val="E2E8F0"/>
                </a:solidFill>
                <a:latin typeface="Plus Jakarta Sans"/>
              </a:rPr>
              <a:t>proizvode</a:t>
            </a:r>
            <a:r>
              <a:rPr lang="en-US" sz="1400" b="1" dirty="0">
                <a:solidFill>
                  <a:srgbClr val="E2E8F0"/>
                </a:solidFill>
                <a:latin typeface="Plus Jakarta Sans"/>
              </a:rPr>
              <a:t> </a:t>
            </a:r>
            <a:r>
              <a:rPr lang="en-US" sz="1400" b="1" dirty="0" err="1">
                <a:solidFill>
                  <a:srgbClr val="E2E8F0"/>
                </a:solidFill>
                <a:latin typeface="Plus Jakarta Sans"/>
              </a:rPr>
              <a:t>i</a:t>
            </a:r>
            <a:r>
              <a:rPr lang="en-US" sz="1400" b="1" dirty="0">
                <a:solidFill>
                  <a:srgbClr val="E2E8F0"/>
                </a:solidFill>
                <a:latin typeface="Plus Jakarta Sans"/>
              </a:rPr>
              <a:t> </a:t>
            </a:r>
            <a:r>
              <a:rPr lang="en-US" sz="1400" b="1" dirty="0" err="1">
                <a:solidFill>
                  <a:srgbClr val="E2E8F0"/>
                </a:solidFill>
                <a:latin typeface="Plus Jakarta Sans"/>
              </a:rPr>
              <a:t>usluge</a:t>
            </a:r>
            <a:r>
              <a:rPr lang="en-US" sz="1400" b="1" dirty="0">
                <a:solidFill>
                  <a:srgbClr val="E2E8F0"/>
                </a:solidFill>
                <a:latin typeface="Plus Jakarta Sans"/>
              </a:rPr>
              <a:t> u </a:t>
            </a:r>
            <a:r>
              <a:rPr lang="en-US" sz="1400" b="1" dirty="0" err="1">
                <a:solidFill>
                  <a:srgbClr val="E2E8F0"/>
                </a:solidFill>
                <a:latin typeface="Plus Jakarta Sans"/>
              </a:rPr>
              <a:t>pametnim</a:t>
            </a:r>
            <a:r>
              <a:rPr lang="en-US" sz="1400" b="1" dirty="0">
                <a:solidFill>
                  <a:srgbClr val="E2E8F0"/>
                </a:solidFill>
                <a:latin typeface="Plus Jakarta Sans"/>
              </a:rPr>
              <a:t> </a:t>
            </a:r>
            <a:r>
              <a:rPr lang="en-US" sz="1400" b="1" dirty="0" err="1">
                <a:solidFill>
                  <a:srgbClr val="E2E8F0"/>
                </a:solidFill>
                <a:latin typeface="Plus Jakarta Sans"/>
              </a:rPr>
              <a:t>specijalizacijama</a:t>
            </a:r>
            <a:endParaRPr lang="en-US" sz="1400" b="1" dirty="0">
              <a:solidFill>
                <a:srgbClr val="E2E8F0"/>
              </a:solidFill>
              <a:latin typeface="Plus Jakarta San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400" b="1" dirty="0">
                <a:solidFill>
                  <a:srgbClr val="E2E8F0"/>
                </a:solidFill>
                <a:latin typeface="Plus Jakarta Sans"/>
              </a:rPr>
              <a:t>d</a:t>
            </a:r>
            <a:r>
              <a:rPr lang="en-US" sz="1400" b="1" dirty="0">
                <a:solidFill>
                  <a:srgbClr val="E2E8F0"/>
                </a:solidFill>
                <a:latin typeface="Plus Jakarta Sans"/>
              </a:rPr>
              <a:t>o 2.000.000 € po </a:t>
            </a:r>
            <a:r>
              <a:rPr lang="en-US" sz="1400" b="1" dirty="0" err="1">
                <a:solidFill>
                  <a:srgbClr val="E2E8F0"/>
                </a:solidFill>
                <a:latin typeface="Plus Jakarta Sans"/>
              </a:rPr>
              <a:t>projektu</a:t>
            </a:r>
            <a:endParaRPr lang="en-US" sz="1400" b="1" dirty="0">
              <a:solidFill>
                <a:srgbClr val="E2E8F0"/>
              </a:solidFill>
              <a:latin typeface="Plus Jakarta Sans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hr-HR" sz="1400" dirty="0">
              <a:solidFill>
                <a:schemeClr val="bg1"/>
              </a:solidFill>
            </a:endParaRPr>
          </a:p>
          <a:p>
            <a:pPr lvl="0"/>
            <a:endParaRPr lang="hr-HR" sz="1400" dirty="0">
              <a:solidFill>
                <a:schemeClr val="bg1"/>
              </a:solidFill>
            </a:endParaRPr>
          </a:p>
        </p:txBody>
      </p:sp>
      <p:sp>
        <p:nvSpPr>
          <p:cNvPr id="9" name="Text 3">
            <a:extLst>
              <a:ext uri="{FF2B5EF4-FFF2-40B4-BE49-F238E27FC236}">
                <a16:creationId xmlns:a16="http://schemas.microsoft.com/office/drawing/2014/main" id="{27E004B7-8012-C3FE-97D0-D3C4A83C772A}"/>
              </a:ext>
            </a:extLst>
          </p:cNvPr>
          <p:cNvSpPr/>
          <p:nvPr/>
        </p:nvSpPr>
        <p:spPr>
          <a:xfrm>
            <a:off x="596348" y="1598935"/>
            <a:ext cx="597668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hr-HR" sz="1400" b="1" dirty="0">
                <a:solidFill>
                  <a:srgbClr val="14213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Na FER-u je danas u tijeku 37 projekata iz ovog natječaja</a:t>
            </a:r>
          </a:p>
          <a:p>
            <a:pPr marL="0" indent="0" algn="l">
              <a:lnSpc>
                <a:spcPts val="1680"/>
              </a:lnSpc>
              <a:buNone/>
            </a:pPr>
            <a:endParaRPr lang="en-US" sz="1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7B82233-47C7-E216-3953-97FA11A76F24}"/>
              </a:ext>
            </a:extLst>
          </p:cNvPr>
          <p:cNvSpPr txBox="1"/>
          <p:nvPr/>
        </p:nvSpPr>
        <p:spPr>
          <a:xfrm>
            <a:off x="506212" y="1837033"/>
            <a:ext cx="61569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https://www.fer.unizg.hr/istrazivanje/projekti/trazilica</a:t>
            </a:r>
            <a:r>
              <a:rPr lang="hr-HR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097851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50343C61-0323-45AB-BEC6-62421AC9AA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5741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3D9306-8AD2-24A8-F190-A36EC57E69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73A981E5-7153-75E8-FD1B-6B98C57BC624}"/>
              </a:ext>
            </a:extLst>
          </p:cNvPr>
          <p:cNvSpPr/>
          <p:nvPr/>
        </p:nvSpPr>
        <p:spPr>
          <a:xfrm>
            <a:off x="596348" y="523280"/>
            <a:ext cx="11273183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hr-HR" sz="3200" b="1" dirty="0">
                <a:solidFill>
                  <a:srgbClr val="14213D"/>
                </a:solidFill>
                <a:latin typeface="Arial" panose="020B0604020202020204" pitchFamily="34" charset="0"/>
                <a:ea typeface="Source Serif 4" pitchFamily="34" charset="-122"/>
                <a:cs typeface="Arial" panose="020B0604020202020204" pitchFamily="34" charset="0"/>
              </a:rPr>
              <a:t>INTERREGIONAL SWITCH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B5DFB1BD-D852-517F-3470-1F19FAD4147D}"/>
              </a:ext>
            </a:extLst>
          </p:cNvPr>
          <p:cNvSpPr/>
          <p:nvPr/>
        </p:nvSpPr>
        <p:spPr>
          <a:xfrm>
            <a:off x="596348" y="1137990"/>
            <a:ext cx="10883392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r>
              <a:rPr lang="hr-HR" sz="1400" i="1" dirty="0"/>
              <a:t>Prekogranično povezivanje poduzetnika</a:t>
            </a:r>
            <a:endParaRPr lang="hr-HR" sz="14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1348C132-8F7F-95F6-40BF-A8C2A389A935}"/>
              </a:ext>
            </a:extLst>
          </p:cNvPr>
          <p:cNvSpPr/>
          <p:nvPr/>
        </p:nvSpPr>
        <p:spPr>
          <a:xfrm>
            <a:off x="461176" y="2309631"/>
            <a:ext cx="597668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hr-HR" sz="1400" b="1" dirty="0">
                <a:solidFill>
                  <a:srgbClr val="14213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IZVORI  FINANCIRANJA danas</a:t>
            </a:r>
            <a:r>
              <a:rPr lang="en-US" sz="1400" b="1" dirty="0">
                <a:solidFill>
                  <a:srgbClr val="14213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(2021–2027)</a:t>
            </a:r>
            <a:endParaRPr lang="en-US" sz="1400" dirty="0"/>
          </a:p>
        </p:txBody>
      </p:sp>
      <p:graphicFrame>
        <p:nvGraphicFramePr>
          <p:cNvPr id="6" name="Table 0">
            <a:extLst>
              <a:ext uri="{FF2B5EF4-FFF2-40B4-BE49-F238E27FC236}">
                <a16:creationId xmlns:a16="http://schemas.microsoft.com/office/drawing/2014/main" id="{CED422F9-FC03-C470-BFAB-9E23E960DA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1500357"/>
              </p:ext>
            </p:extLst>
          </p:nvPr>
        </p:nvGraphicFramePr>
        <p:xfrm>
          <a:off x="461176" y="2548351"/>
          <a:ext cx="7255124" cy="2058383"/>
        </p:xfrm>
        <a:graphic>
          <a:graphicData uri="http://schemas.openxmlformats.org/drawingml/2006/table">
            <a:tbl>
              <a:tblPr/>
              <a:tblGrid>
                <a:gridCol w="2466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183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707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9321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hr-HR" sz="1300" b="1" dirty="0">
                          <a:solidFill>
                            <a:srgbClr val="F6F4E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Projekt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hr-HR" sz="1300" b="1" dirty="0">
                          <a:solidFill>
                            <a:srgbClr val="F6F4E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Financijski model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hr-HR" sz="1300" b="1" dirty="0">
                          <a:solidFill>
                            <a:srgbClr val="F6F4E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Učinak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0451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hr-HR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Povezivanje poduzetnika iz KZŽ i </a:t>
                      </a:r>
                      <a:r>
                        <a:rPr lang="hr-HR" sz="14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Savinjske</a:t>
                      </a:r>
                      <a:r>
                        <a:rPr lang="hr-HR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regije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hr-HR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Unaprijed </a:t>
                      </a:r>
                      <a:r>
                        <a:rPr lang="hr-HR" sz="14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efinirani</a:t>
                      </a:r>
                      <a:r>
                        <a:rPr lang="hr-HR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hr-HR" sz="14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lump</a:t>
                      </a:r>
                      <a:r>
                        <a:rPr lang="hr-HR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hr-HR" sz="14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sum</a:t>
                      </a:r>
                      <a:r>
                        <a:rPr lang="hr-HR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31.000,00 EUR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hr-HR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124 sudionika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32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400" b="0" dirty="0"/>
                        <a:t>2 prekogranična poslovna događanja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B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400" b="0" dirty="0"/>
                        <a:t>Jednostavnija provedba, fokus na rezultate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B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400" b="0" dirty="0"/>
                        <a:t>200+ B2B razgovora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B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045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400" b="0" dirty="0"/>
                        <a:t>internacionalizacija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400" b="0" dirty="0"/>
                        <a:t>2 partnera – HR + SI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400" b="0" dirty="0"/>
                        <a:t>Trajna mreža suradnje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>
            <a:extLst>
              <a:ext uri="{FF2B5EF4-FFF2-40B4-BE49-F238E27FC236}">
                <a16:creationId xmlns:a16="http://schemas.microsoft.com/office/drawing/2014/main" id="{E35ED1B1-1246-1D6C-692B-02A059CB71DE}"/>
              </a:ext>
            </a:extLst>
          </p:cNvPr>
          <p:cNvSpPr/>
          <p:nvPr/>
        </p:nvSpPr>
        <p:spPr>
          <a:xfrm>
            <a:off x="7863840" y="1856937"/>
            <a:ext cx="4196963" cy="2749798"/>
          </a:xfrm>
          <a:prstGeom prst="roundRect">
            <a:avLst>
              <a:gd name="adj" fmla="val 2770"/>
            </a:avLst>
          </a:prstGeom>
          <a:solidFill>
            <a:srgbClr val="14213D"/>
          </a:solidFill>
          <a:ln/>
        </p:spPr>
        <p:txBody>
          <a:bodyPr/>
          <a:lstStyle/>
          <a:p>
            <a:endParaRPr lang="fr-FR" dirty="0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D69AED14-73CE-FB78-B53A-3ED152796491}"/>
              </a:ext>
            </a:extLst>
          </p:cNvPr>
          <p:cNvSpPr/>
          <p:nvPr/>
        </p:nvSpPr>
        <p:spPr>
          <a:xfrm>
            <a:off x="8196836" y="2067772"/>
            <a:ext cx="412184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pl-PL" sz="1400" b="1" dirty="0">
                <a:solidFill>
                  <a:srgbClr val="E3C15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Zašto je ovaj model zanimljiv?</a:t>
            </a:r>
            <a:endParaRPr lang="en-US" sz="1400" dirty="0"/>
          </a:p>
        </p:txBody>
      </p:sp>
      <p:sp>
        <p:nvSpPr>
          <p:cNvPr id="14" name="TekstniOkvir 13">
            <a:extLst>
              <a:ext uri="{FF2B5EF4-FFF2-40B4-BE49-F238E27FC236}">
                <a16:creationId xmlns:a16="http://schemas.microsoft.com/office/drawing/2014/main" id="{C9AF427D-EC2C-6C2E-6B3B-7B058D1EAF17}"/>
              </a:ext>
            </a:extLst>
          </p:cNvPr>
          <p:cNvSpPr txBox="1"/>
          <p:nvPr/>
        </p:nvSpPr>
        <p:spPr>
          <a:xfrm>
            <a:off x="7967207" y="2477289"/>
            <a:ext cx="3855498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hr-HR" sz="1400" dirty="0">
                <a:solidFill>
                  <a:schemeClr val="bg1"/>
                </a:solidFill>
              </a:rPr>
              <a:t>unaprijed definirani </a:t>
            </a:r>
            <a:r>
              <a:rPr lang="hr-HR" sz="1400" dirty="0" err="1">
                <a:solidFill>
                  <a:schemeClr val="bg1"/>
                </a:solidFill>
              </a:rPr>
              <a:t>lump</a:t>
            </a:r>
            <a:r>
              <a:rPr lang="hr-HR" sz="1400" dirty="0">
                <a:solidFill>
                  <a:schemeClr val="bg1"/>
                </a:solidFill>
              </a:rPr>
              <a:t> </a:t>
            </a:r>
            <a:r>
              <a:rPr lang="hr-HR" sz="1400" dirty="0" err="1">
                <a:solidFill>
                  <a:schemeClr val="bg1"/>
                </a:solidFill>
              </a:rPr>
              <a:t>sum</a:t>
            </a:r>
            <a:endParaRPr lang="hr-HR" sz="1400" dirty="0">
              <a:solidFill>
                <a:schemeClr val="bg1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hr-HR" sz="1400" dirty="0">
                <a:solidFill>
                  <a:schemeClr val="bg1"/>
                </a:solidFill>
              </a:rPr>
              <a:t>jednostavnija provedba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hr-HR" sz="1400" dirty="0">
                <a:solidFill>
                  <a:schemeClr val="bg1"/>
                </a:solidFill>
              </a:rPr>
              <a:t>fokus na rezultate i provedene aktivnosti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hr-HR" sz="1400" dirty="0">
                <a:solidFill>
                  <a:schemeClr val="bg1"/>
                </a:solidFill>
              </a:rPr>
              <a:t>primjeren manjim i konkretnim prekograničnim projektima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hr-HR" sz="1400" dirty="0">
                <a:solidFill>
                  <a:schemeClr val="bg1"/>
                </a:solidFill>
              </a:rPr>
              <a:t>omogućuje brzo testiranje novih modela suradnje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hr-HR" sz="1400" dirty="0">
                <a:solidFill>
                  <a:schemeClr val="bg1"/>
                </a:solidFill>
              </a:rPr>
              <a:t>mali proračun, ali izravan učinak na poduzetnike</a:t>
            </a:r>
          </a:p>
          <a:p>
            <a:pPr lvl="0"/>
            <a:endParaRPr lang="hr-HR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11325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25B482-4792-0967-3045-EFF97D3155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28954B07-CBF1-DE3C-7A9E-E23249A8D917}"/>
              </a:ext>
            </a:extLst>
          </p:cNvPr>
          <p:cNvSpPr/>
          <p:nvPr/>
        </p:nvSpPr>
        <p:spPr>
          <a:xfrm>
            <a:off x="596348" y="523280"/>
            <a:ext cx="11273183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4213D"/>
                </a:solidFill>
                <a:latin typeface="Arial" panose="020B0604020202020204" pitchFamily="34" charset="0"/>
                <a:ea typeface="Source Serif 4" pitchFamily="34" charset="-122"/>
                <a:cs typeface="Arial" panose="020B0604020202020204" pitchFamily="34" charset="0"/>
              </a:rPr>
              <a:t>SATECON - </a:t>
            </a:r>
            <a:r>
              <a:rPr lang="en-US" sz="3200" b="1" dirty="0" err="1">
                <a:solidFill>
                  <a:srgbClr val="14213D"/>
                </a:solidFill>
                <a:latin typeface="Arial" panose="020B0604020202020204" pitchFamily="34" charset="0"/>
                <a:ea typeface="Source Serif 4" pitchFamily="34" charset="-122"/>
                <a:cs typeface="Arial" panose="020B0604020202020204" pitchFamily="34" charset="0"/>
              </a:rPr>
              <a:t>Pametna</a:t>
            </a:r>
            <a:r>
              <a:rPr lang="en-US" sz="3200" b="1" dirty="0">
                <a:solidFill>
                  <a:srgbClr val="14213D"/>
                </a:solidFill>
                <a:latin typeface="Arial" panose="020B0604020202020204" pitchFamily="34" charset="0"/>
                <a:ea typeface="Source Serif 4" pitchFamily="34" charset="-122"/>
                <a:cs typeface="Arial" panose="020B0604020202020204" pitchFamily="34" charset="0"/>
              </a:rPr>
              <a:t>, </a:t>
            </a:r>
            <a:r>
              <a:rPr lang="en-US" sz="3200" b="1" dirty="0" err="1">
                <a:solidFill>
                  <a:srgbClr val="14213D"/>
                </a:solidFill>
                <a:latin typeface="Arial" panose="020B0604020202020204" pitchFamily="34" charset="0"/>
                <a:ea typeface="Source Serif 4" pitchFamily="34" charset="-122"/>
                <a:cs typeface="Arial" panose="020B0604020202020204" pitchFamily="34" charset="0"/>
              </a:rPr>
              <a:t>inovativna</a:t>
            </a:r>
            <a:r>
              <a:rPr lang="en-US" sz="3200" b="1" dirty="0">
                <a:solidFill>
                  <a:srgbClr val="14213D"/>
                </a:solidFill>
                <a:latin typeface="Arial" panose="020B0604020202020204" pitchFamily="34" charset="0"/>
                <a:ea typeface="Source Serif 4" pitchFamily="34" charset="-122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4213D"/>
                </a:solidFill>
                <a:latin typeface="Arial" panose="020B0604020202020204" pitchFamily="34" charset="0"/>
                <a:ea typeface="Source Serif 4" pitchFamily="34" charset="-122"/>
                <a:cs typeface="Arial" panose="020B0604020202020204" pitchFamily="34" charset="0"/>
              </a:rPr>
              <a:t>i</a:t>
            </a:r>
            <a:r>
              <a:rPr lang="en-US" sz="3200" b="1" dirty="0">
                <a:solidFill>
                  <a:srgbClr val="14213D"/>
                </a:solidFill>
                <a:latin typeface="Arial" panose="020B0604020202020204" pitchFamily="34" charset="0"/>
                <a:ea typeface="Source Serif 4" pitchFamily="34" charset="-122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4213D"/>
                </a:solidFill>
                <a:latin typeface="Arial" panose="020B0604020202020204" pitchFamily="34" charset="0"/>
                <a:ea typeface="Source Serif 4" pitchFamily="34" charset="-122"/>
                <a:cs typeface="Arial" panose="020B0604020202020204" pitchFamily="34" charset="0"/>
              </a:rPr>
              <a:t>održiva</a:t>
            </a:r>
            <a:r>
              <a:rPr lang="en-US" sz="3200" b="1" dirty="0">
                <a:solidFill>
                  <a:srgbClr val="14213D"/>
                </a:solidFill>
                <a:latin typeface="Arial" panose="020B0604020202020204" pitchFamily="34" charset="0"/>
                <a:ea typeface="Source Serif 4" pitchFamily="34" charset="-122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4213D"/>
                </a:solidFill>
                <a:latin typeface="Arial" panose="020B0604020202020204" pitchFamily="34" charset="0"/>
                <a:ea typeface="Source Serif 4" pitchFamily="34" charset="-122"/>
                <a:cs typeface="Arial" panose="020B0604020202020204" pitchFamily="34" charset="0"/>
              </a:rPr>
              <a:t>poljoprivreda</a:t>
            </a:r>
            <a:r>
              <a:rPr lang="en-US" sz="3200" b="1" dirty="0">
                <a:solidFill>
                  <a:srgbClr val="14213D"/>
                </a:solidFill>
                <a:latin typeface="Arial" panose="020B0604020202020204" pitchFamily="34" charset="0"/>
                <a:ea typeface="Source Serif 4" pitchFamily="34" charset="-122"/>
                <a:cs typeface="Arial" panose="020B0604020202020204" pitchFamily="34" charset="0"/>
              </a:rPr>
              <a:t>  </a:t>
            </a:r>
          </a:p>
          <a:p>
            <a:pPr marL="0" indent="0" algn="l">
              <a:lnSpc>
                <a:spcPts val="3680"/>
              </a:lnSpc>
              <a:buNone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E306AD66-BC87-A362-943D-3DAE8E225366}"/>
              </a:ext>
            </a:extLst>
          </p:cNvPr>
          <p:cNvSpPr/>
          <p:nvPr/>
        </p:nvSpPr>
        <p:spPr>
          <a:xfrm>
            <a:off x="596348" y="1137990"/>
            <a:ext cx="10883392" cy="5122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r>
              <a:rPr lang="hr-HR" sz="1400" i="1" noProof="0" dirty="0"/>
              <a:t>Projekt u provedbi</a:t>
            </a:r>
            <a:r>
              <a:rPr lang="hr-HR" sz="1400" noProof="0" dirty="0"/>
              <a:t> · </a:t>
            </a:r>
            <a:r>
              <a:rPr lang="en-US" sz="1400" noProof="0" dirty="0"/>
              <a:t>Interreg, </a:t>
            </a:r>
            <a:r>
              <a:rPr lang="hr-HR" sz="1400" noProof="0" dirty="0"/>
              <a:t>prekogranična suradnja</a:t>
            </a:r>
          </a:p>
        </p:txBody>
      </p:sp>
      <p:graphicFrame>
        <p:nvGraphicFramePr>
          <p:cNvPr id="6" name="Table 0">
            <a:extLst>
              <a:ext uri="{FF2B5EF4-FFF2-40B4-BE49-F238E27FC236}">
                <a16:creationId xmlns:a16="http://schemas.microsoft.com/office/drawing/2014/main" id="{97A97A2E-E7F3-6398-21A0-26F8631D44A5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72318" y="2606189"/>
          <a:ext cx="6572194" cy="3357692"/>
        </p:xfrm>
        <a:graphic>
          <a:graphicData uri="http://schemas.openxmlformats.org/drawingml/2006/table">
            <a:tbl>
              <a:tblPr/>
              <a:tblGrid>
                <a:gridCol w="25141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580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9321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hr-HR" sz="1300" b="1" noProof="0" dirty="0">
                          <a:solidFill>
                            <a:srgbClr val="F6F4E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Poljoprivredne grane</a:t>
                      </a:r>
                      <a:endParaRPr lang="hr-HR" sz="1300" noProof="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hr-HR" sz="1300" b="1" dirty="0">
                          <a:solidFill>
                            <a:srgbClr val="F6F4E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Što obuhvaća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045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400" b="0" dirty="0"/>
                        <a:t>Pametno vinogradarstvo, voćarstvo i maslinarstvo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400" b="0" dirty="0"/>
                        <a:t>praćenje agrometeoroloških podataka ključnih za optimalan rast i razvoj kultura, sustav za praćenje bolesti i štetnika, sustavi navodnjavanja vođeni podacima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045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400" b="0" dirty="0"/>
                        <a:t>Pametno stočarstvo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400" b="0" dirty="0"/>
                        <a:t>nosivi senzori za praćenje zdravlja i kretanja stoke, automatizirani sustavi hranidbe i nadzora u štali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835077"/>
                  </a:ext>
                </a:extLst>
              </a:tr>
              <a:tr h="59045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400" b="0" dirty="0"/>
                        <a:t>Pametni staklenici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400" b="0" dirty="0"/>
                        <a:t>senzori, sustavi automatizacije i analitike podataka kako bi se unaprijedio rast biljaka, poboljšala učinkovitost i smanjila potrošnja resursa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875021"/>
                  </a:ext>
                </a:extLst>
              </a:tr>
              <a:tr h="59045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400" b="0" dirty="0"/>
                        <a:t>Pametna marikultura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400" b="0" dirty="0"/>
                        <a:t>pametne robotske tehnologije za praćenje i održavanje slatkovodnih i morskih </a:t>
                      </a:r>
                      <a:r>
                        <a:rPr lang="hr-HR" sz="1400" b="0" dirty="0" err="1"/>
                        <a:t>akvakulturnih</a:t>
                      </a:r>
                      <a:r>
                        <a:rPr lang="hr-HR" sz="1400" b="0" dirty="0"/>
                        <a:t> objekata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556364"/>
                  </a:ext>
                </a:extLst>
              </a:tr>
            </a:tbl>
          </a:graphicData>
        </a:graphic>
      </p:graphicFrame>
      <p:sp>
        <p:nvSpPr>
          <p:cNvPr id="7" name="Shape 4">
            <a:extLst>
              <a:ext uri="{FF2B5EF4-FFF2-40B4-BE49-F238E27FC236}">
                <a16:creationId xmlns:a16="http://schemas.microsoft.com/office/drawing/2014/main" id="{456C0FC3-BB50-9F36-14AB-58A00E115338}"/>
              </a:ext>
            </a:extLst>
          </p:cNvPr>
          <p:cNvSpPr/>
          <p:nvPr/>
        </p:nvSpPr>
        <p:spPr>
          <a:xfrm>
            <a:off x="7866402" y="2929495"/>
            <a:ext cx="4029544" cy="3340249"/>
          </a:xfrm>
          <a:prstGeom prst="roundRect">
            <a:avLst>
              <a:gd name="adj" fmla="val 2770"/>
            </a:avLst>
          </a:prstGeom>
          <a:solidFill>
            <a:srgbClr val="14213D"/>
          </a:solidFill>
          <a:ln/>
        </p:spPr>
        <p:txBody>
          <a:bodyPr/>
          <a:lstStyle/>
          <a:p>
            <a:endParaRPr lang="fr-FR" dirty="0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F7FD6135-B56E-A964-4F3F-62DD6F7B2ABA}"/>
              </a:ext>
            </a:extLst>
          </p:cNvPr>
          <p:cNvSpPr/>
          <p:nvPr/>
        </p:nvSpPr>
        <p:spPr>
          <a:xfrm>
            <a:off x="8091349" y="3226249"/>
            <a:ext cx="412184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hr-HR" b="1" dirty="0">
                <a:solidFill>
                  <a:srgbClr val="E3C15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Cilj projekta</a:t>
            </a:r>
            <a:endParaRPr lang="en-US" dirty="0"/>
          </a:p>
        </p:txBody>
      </p:sp>
      <p:sp>
        <p:nvSpPr>
          <p:cNvPr id="14" name="TekstniOkvir 13">
            <a:extLst>
              <a:ext uri="{FF2B5EF4-FFF2-40B4-BE49-F238E27FC236}">
                <a16:creationId xmlns:a16="http://schemas.microsoft.com/office/drawing/2014/main" id="{9B344051-1C01-589D-C5CC-2F4E10D6BC42}"/>
              </a:ext>
            </a:extLst>
          </p:cNvPr>
          <p:cNvSpPr txBox="1"/>
          <p:nvPr/>
        </p:nvSpPr>
        <p:spPr>
          <a:xfrm>
            <a:off x="8032938" y="3519510"/>
            <a:ext cx="3696472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1600" b="1" dirty="0">
                <a:solidFill>
                  <a:schemeClr val="bg1"/>
                </a:solidFill>
              </a:rPr>
              <a:t>Pametna i precizna poljoprivreda</a:t>
            </a:r>
            <a:endParaRPr lang="hr-HR" sz="1600" dirty="0">
              <a:solidFill>
                <a:schemeClr val="bg1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hr-HR" sz="1600" dirty="0">
                <a:solidFill>
                  <a:schemeClr val="bg1"/>
                </a:solidFill>
              </a:rPr>
              <a:t>integrirana tehnološke platforma za različite poljoprivredne grane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hr-HR" sz="1600" dirty="0">
                <a:solidFill>
                  <a:schemeClr val="bg1"/>
                </a:solidFill>
              </a:rPr>
              <a:t>zaključivanje temeljeno na podacima, prijenos znanja između regija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hr-HR" sz="1600" dirty="0">
                <a:solidFill>
                  <a:schemeClr val="bg1"/>
                </a:solidFill>
              </a:rPr>
              <a:t>suradnja poljoprivrednika, agronoma, ICT stručnjaka i znanstvenika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hr-HR" sz="1600" dirty="0">
                <a:solidFill>
                  <a:schemeClr val="bg1"/>
                </a:solidFill>
              </a:rPr>
              <a:t>pilot velikih razmjera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hr-HR" sz="1600" dirty="0">
              <a:solidFill>
                <a:schemeClr val="bg1"/>
              </a:solidFill>
            </a:endParaRPr>
          </a:p>
          <a:p>
            <a:pPr lvl="0"/>
            <a:endParaRPr lang="hr-HR" sz="1600" dirty="0">
              <a:solidFill>
                <a:schemeClr val="bg1"/>
              </a:solidFill>
            </a:endParaRPr>
          </a:p>
        </p:txBody>
      </p:sp>
      <p:pic>
        <p:nvPicPr>
          <p:cNvPr id="5" name="Picture 37">
            <a:extLst>
              <a:ext uri="{FF2B5EF4-FFF2-40B4-BE49-F238E27FC236}">
                <a16:creationId xmlns:a16="http://schemas.microsoft.com/office/drawing/2014/main" id="{77AA4F83-9CF8-FC76-CB55-4EDF5FE8F4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4856" y="1232070"/>
            <a:ext cx="3675689" cy="836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A3D152D-BF87-07F2-4DFB-9C3A3AD72FAB}"/>
              </a:ext>
            </a:extLst>
          </p:cNvPr>
          <p:cNvSpPr txBox="1"/>
          <p:nvPr/>
        </p:nvSpPr>
        <p:spPr>
          <a:xfrm>
            <a:off x="7951746" y="2477754"/>
            <a:ext cx="28102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https://satecon.fer.hr/</a:t>
            </a:r>
            <a:r>
              <a:rPr lang="en-US" dirty="0"/>
              <a:t> </a:t>
            </a:r>
          </a:p>
        </p:txBody>
      </p:sp>
      <p:sp>
        <p:nvSpPr>
          <p:cNvPr id="12" name="Text 2">
            <a:extLst>
              <a:ext uri="{FF2B5EF4-FFF2-40B4-BE49-F238E27FC236}">
                <a16:creationId xmlns:a16="http://schemas.microsoft.com/office/drawing/2014/main" id="{CA3849D9-0D6D-2865-CC74-8C5AEBC8661B}"/>
              </a:ext>
            </a:extLst>
          </p:cNvPr>
          <p:cNvSpPr/>
          <p:nvPr/>
        </p:nvSpPr>
        <p:spPr>
          <a:xfrm>
            <a:off x="596348" y="1422572"/>
            <a:ext cx="5645956" cy="5122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r>
              <a:rPr lang="en-US" sz="1500" b="1" noProof="0" dirty="0"/>
              <a:t>FER je </a:t>
            </a:r>
            <a:r>
              <a:rPr lang="en-US" sz="1500" b="1" noProof="0" dirty="0" err="1"/>
              <a:t>voditelj</a:t>
            </a:r>
            <a:r>
              <a:rPr lang="en-US" sz="1500" b="1" noProof="0" dirty="0"/>
              <a:t> </a:t>
            </a:r>
            <a:r>
              <a:rPr lang="en-US" sz="1500" b="1" noProof="0" dirty="0" err="1"/>
              <a:t>projekta</a:t>
            </a:r>
            <a:r>
              <a:rPr lang="hr-HR" sz="1500" b="1" noProof="0" dirty="0"/>
              <a:t> + 8 partnera iz Hrvatske, BIH i Crne Gore</a:t>
            </a:r>
          </a:p>
          <a:p>
            <a:r>
              <a:rPr lang="hr-HR" sz="1400" b="1" dirty="0"/>
              <a:t>EU financiranje: 85%</a:t>
            </a:r>
            <a:endParaRPr lang="hr-HR" sz="1400" b="1" noProof="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E1BEE9E-89CD-152C-7B23-CD88C9F7FF79}"/>
              </a:ext>
            </a:extLst>
          </p:cNvPr>
          <p:cNvSpPr txBox="1"/>
          <p:nvPr/>
        </p:nvSpPr>
        <p:spPr>
          <a:xfrm>
            <a:off x="441454" y="1932001"/>
            <a:ext cx="742494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1400" b="1" dirty="0">
                <a:solidFill>
                  <a:srgbClr val="14213D"/>
                </a:solidFill>
                <a:latin typeface="IBM Plex Sans" pitchFamily="34" charset="0"/>
              </a:rPr>
              <a:t>OČEKIVANI UČINAK: digitalizacija i produktivnost poljoprivredne proizvodnje,</a:t>
            </a:r>
            <a:r>
              <a:rPr lang="en-US" sz="1400" b="1" dirty="0">
                <a:solidFill>
                  <a:srgbClr val="14213D"/>
                </a:solidFill>
                <a:latin typeface="IBM Plex Sans" pitchFamily="34" charset="0"/>
              </a:rPr>
              <a:t> </a:t>
            </a:r>
            <a:r>
              <a:rPr lang="hr-HR" sz="1400" b="1" dirty="0">
                <a:solidFill>
                  <a:srgbClr val="14213D"/>
                </a:solidFill>
                <a:latin typeface="IBM Plex Sans" pitchFamily="34" charset="0"/>
              </a:rPr>
              <a:t>unaprijeđeni savjetodavni sustavi, uključenost mladih, revitalizacija</a:t>
            </a:r>
            <a:r>
              <a:rPr lang="en-US" sz="1400" b="1" dirty="0">
                <a:solidFill>
                  <a:srgbClr val="14213D"/>
                </a:solidFill>
                <a:latin typeface="IBM Plex Sans" pitchFamily="34" charset="0"/>
              </a:rPr>
              <a:t> </a:t>
            </a:r>
            <a:r>
              <a:rPr lang="hr-HR" sz="1400" b="1" dirty="0">
                <a:solidFill>
                  <a:srgbClr val="14213D"/>
                </a:solidFill>
                <a:latin typeface="IBM Plex Sans" pitchFamily="34" charset="0"/>
              </a:rPr>
              <a:t>ruralnih područja</a:t>
            </a:r>
          </a:p>
        </p:txBody>
      </p:sp>
    </p:spTree>
    <p:extLst>
      <p:ext uri="{BB962C8B-B14F-4D97-AF65-F5344CB8AC3E}">
        <p14:creationId xmlns:p14="http://schemas.microsoft.com/office/powerpoint/2010/main" val="118537144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1A1362-7E2F-2402-23D1-B91EEA5B21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E01D30FC-6710-32B9-EDDB-3FB93A85E4C0}"/>
              </a:ext>
            </a:extLst>
          </p:cNvPr>
          <p:cNvSpPr/>
          <p:nvPr/>
        </p:nvSpPr>
        <p:spPr>
          <a:xfrm>
            <a:off x="596348" y="523280"/>
            <a:ext cx="11273183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4213D"/>
                </a:solidFill>
                <a:latin typeface="Arial" panose="020B0604020202020204" pitchFamily="34" charset="0"/>
                <a:ea typeface="Source Serif 4" pitchFamily="34" charset="-122"/>
                <a:cs typeface="Arial" panose="020B0604020202020204" pitchFamily="34" charset="0"/>
              </a:rPr>
              <a:t>SATECON - </a:t>
            </a:r>
            <a:r>
              <a:rPr lang="en-US" sz="3200" b="1" dirty="0" err="1">
                <a:solidFill>
                  <a:srgbClr val="14213D"/>
                </a:solidFill>
                <a:latin typeface="Arial" panose="020B0604020202020204" pitchFamily="34" charset="0"/>
                <a:ea typeface="Source Serif 4" pitchFamily="34" charset="-122"/>
                <a:cs typeface="Arial" panose="020B0604020202020204" pitchFamily="34" charset="0"/>
              </a:rPr>
              <a:t>Pametna</a:t>
            </a:r>
            <a:r>
              <a:rPr lang="en-US" sz="3200" b="1" dirty="0">
                <a:solidFill>
                  <a:srgbClr val="14213D"/>
                </a:solidFill>
                <a:latin typeface="Arial" panose="020B0604020202020204" pitchFamily="34" charset="0"/>
                <a:ea typeface="Source Serif 4" pitchFamily="34" charset="-122"/>
                <a:cs typeface="Arial" panose="020B0604020202020204" pitchFamily="34" charset="0"/>
              </a:rPr>
              <a:t>, </a:t>
            </a:r>
            <a:r>
              <a:rPr lang="en-US" sz="3200" b="1" dirty="0" err="1">
                <a:solidFill>
                  <a:srgbClr val="14213D"/>
                </a:solidFill>
                <a:latin typeface="Arial" panose="020B0604020202020204" pitchFamily="34" charset="0"/>
                <a:ea typeface="Source Serif 4" pitchFamily="34" charset="-122"/>
                <a:cs typeface="Arial" panose="020B0604020202020204" pitchFamily="34" charset="0"/>
              </a:rPr>
              <a:t>inovativna</a:t>
            </a:r>
            <a:r>
              <a:rPr lang="en-US" sz="3200" b="1" dirty="0">
                <a:solidFill>
                  <a:srgbClr val="14213D"/>
                </a:solidFill>
                <a:latin typeface="Arial" panose="020B0604020202020204" pitchFamily="34" charset="0"/>
                <a:ea typeface="Source Serif 4" pitchFamily="34" charset="-122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4213D"/>
                </a:solidFill>
                <a:latin typeface="Arial" panose="020B0604020202020204" pitchFamily="34" charset="0"/>
                <a:ea typeface="Source Serif 4" pitchFamily="34" charset="-122"/>
                <a:cs typeface="Arial" panose="020B0604020202020204" pitchFamily="34" charset="0"/>
              </a:rPr>
              <a:t>i</a:t>
            </a:r>
            <a:r>
              <a:rPr lang="en-US" sz="3200" b="1" dirty="0">
                <a:solidFill>
                  <a:srgbClr val="14213D"/>
                </a:solidFill>
                <a:latin typeface="Arial" panose="020B0604020202020204" pitchFamily="34" charset="0"/>
                <a:ea typeface="Source Serif 4" pitchFamily="34" charset="-122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4213D"/>
                </a:solidFill>
                <a:latin typeface="Arial" panose="020B0604020202020204" pitchFamily="34" charset="0"/>
                <a:ea typeface="Source Serif 4" pitchFamily="34" charset="-122"/>
                <a:cs typeface="Arial" panose="020B0604020202020204" pitchFamily="34" charset="0"/>
              </a:rPr>
              <a:t>održiva</a:t>
            </a:r>
            <a:r>
              <a:rPr lang="en-US" sz="3200" b="1" dirty="0">
                <a:solidFill>
                  <a:srgbClr val="14213D"/>
                </a:solidFill>
                <a:latin typeface="Arial" panose="020B0604020202020204" pitchFamily="34" charset="0"/>
                <a:ea typeface="Source Serif 4" pitchFamily="34" charset="-122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4213D"/>
                </a:solidFill>
                <a:latin typeface="Arial" panose="020B0604020202020204" pitchFamily="34" charset="0"/>
                <a:ea typeface="Source Serif 4" pitchFamily="34" charset="-122"/>
                <a:cs typeface="Arial" panose="020B0604020202020204" pitchFamily="34" charset="0"/>
              </a:rPr>
              <a:t>poljoprivreda</a:t>
            </a:r>
            <a:r>
              <a:rPr lang="en-US" sz="3200" b="1" dirty="0">
                <a:solidFill>
                  <a:srgbClr val="14213D"/>
                </a:solidFill>
                <a:latin typeface="Arial" panose="020B0604020202020204" pitchFamily="34" charset="0"/>
                <a:ea typeface="Source Serif 4" pitchFamily="34" charset="-122"/>
                <a:cs typeface="Arial" panose="020B0604020202020204" pitchFamily="34" charset="0"/>
              </a:rPr>
              <a:t>  </a:t>
            </a:r>
          </a:p>
          <a:p>
            <a:pPr marL="0" indent="0" algn="l">
              <a:lnSpc>
                <a:spcPts val="3680"/>
              </a:lnSpc>
              <a:buNone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113F9587-F591-4835-E51C-66738E17B0E0}"/>
              </a:ext>
            </a:extLst>
          </p:cNvPr>
          <p:cNvSpPr/>
          <p:nvPr/>
        </p:nvSpPr>
        <p:spPr>
          <a:xfrm>
            <a:off x="596348" y="1137990"/>
            <a:ext cx="10883392" cy="5122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r>
              <a:rPr lang="hr-HR" sz="1400" i="1" noProof="0" dirty="0"/>
              <a:t>Projekt u provedbi</a:t>
            </a:r>
            <a:r>
              <a:rPr lang="hr-HR" sz="1400" noProof="0" dirty="0"/>
              <a:t> · </a:t>
            </a:r>
            <a:r>
              <a:rPr lang="en-US" sz="1400" noProof="0" dirty="0"/>
              <a:t>Interreg, </a:t>
            </a:r>
            <a:r>
              <a:rPr lang="hr-HR" sz="1400" noProof="0" dirty="0"/>
              <a:t>prekogranična suradnja</a:t>
            </a:r>
          </a:p>
        </p:txBody>
      </p:sp>
      <p:sp>
        <p:nvSpPr>
          <p:cNvPr id="7" name="Shape 4">
            <a:extLst>
              <a:ext uri="{FF2B5EF4-FFF2-40B4-BE49-F238E27FC236}">
                <a16:creationId xmlns:a16="http://schemas.microsoft.com/office/drawing/2014/main" id="{DCD29139-701A-AFC6-FB11-E6D11BE236A7}"/>
              </a:ext>
            </a:extLst>
          </p:cNvPr>
          <p:cNvSpPr/>
          <p:nvPr/>
        </p:nvSpPr>
        <p:spPr>
          <a:xfrm>
            <a:off x="596348" y="2929495"/>
            <a:ext cx="11299598" cy="3340249"/>
          </a:xfrm>
          <a:prstGeom prst="roundRect">
            <a:avLst>
              <a:gd name="adj" fmla="val 2770"/>
            </a:avLst>
          </a:prstGeom>
          <a:solidFill>
            <a:srgbClr val="14213D"/>
          </a:solidFill>
          <a:ln/>
        </p:spPr>
        <p:txBody>
          <a:bodyPr/>
          <a:lstStyle/>
          <a:p>
            <a:endParaRPr lang="fr-FR" dirty="0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1A4020A6-4E86-F259-4482-AE275D41B734}"/>
              </a:ext>
            </a:extLst>
          </p:cNvPr>
          <p:cNvSpPr/>
          <p:nvPr/>
        </p:nvSpPr>
        <p:spPr>
          <a:xfrm>
            <a:off x="1166293" y="3094717"/>
            <a:ext cx="412184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hr-HR" b="1" dirty="0">
                <a:solidFill>
                  <a:srgbClr val="E3C15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Relevantni prethodni projekti</a:t>
            </a:r>
          </a:p>
          <a:p>
            <a:pPr marL="0" indent="0" algn="l">
              <a:lnSpc>
                <a:spcPts val="1680"/>
              </a:lnSpc>
              <a:buNone/>
            </a:pPr>
            <a:endParaRPr lang="en-US" dirty="0"/>
          </a:p>
        </p:txBody>
      </p:sp>
      <p:sp>
        <p:nvSpPr>
          <p:cNvPr id="14" name="TekstniOkvir 13">
            <a:extLst>
              <a:ext uri="{FF2B5EF4-FFF2-40B4-BE49-F238E27FC236}">
                <a16:creationId xmlns:a16="http://schemas.microsoft.com/office/drawing/2014/main" id="{B93A3A5F-DA44-5577-340F-336DFE66DC0C}"/>
              </a:ext>
            </a:extLst>
          </p:cNvPr>
          <p:cNvSpPr txBox="1"/>
          <p:nvPr/>
        </p:nvSpPr>
        <p:spPr>
          <a:xfrm>
            <a:off x="963168" y="3519510"/>
            <a:ext cx="1076624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hr-HR" dirty="0" err="1">
                <a:solidFill>
                  <a:schemeClr val="bg1"/>
                </a:solidFill>
              </a:rPr>
              <a:t>IoT</a:t>
            </a:r>
            <a:r>
              <a:rPr lang="hr-HR" dirty="0">
                <a:solidFill>
                  <a:schemeClr val="bg1"/>
                </a:solidFill>
              </a:rPr>
              <a:t>-polje: Ekosustav umreženih uređaja i usluga za Internet stvari s primjenom u poljoprivredi, EFRR: UZI (ožujak 2020. – studeni 2023.)</a:t>
            </a:r>
          </a:p>
          <a:p>
            <a:pPr marL="342900" indent="-342900">
              <a:buFont typeface="+mj-lt"/>
              <a:buAutoNum type="arabicPeriod"/>
            </a:pPr>
            <a:r>
              <a:rPr lang="hr-HR" dirty="0">
                <a:solidFill>
                  <a:schemeClr val="bg1"/>
                </a:solidFill>
              </a:rPr>
              <a:t>Pinova: Razvoj agrometeorološke platforme i mreže </a:t>
            </a:r>
            <a:r>
              <a:rPr lang="hr-HR" dirty="0" err="1">
                <a:solidFill>
                  <a:schemeClr val="bg1"/>
                </a:solidFill>
              </a:rPr>
              <a:t>IoT</a:t>
            </a:r>
            <a:r>
              <a:rPr lang="hr-HR" dirty="0">
                <a:solidFill>
                  <a:schemeClr val="bg1"/>
                </a:solidFill>
              </a:rPr>
              <a:t> uređaja tvrtke Pinova d.o.o., EFRR: IRI2 (kolovoz 2020. – kolovoz 2023.)</a:t>
            </a:r>
          </a:p>
          <a:p>
            <a:pPr marL="342900" indent="-342900">
              <a:buFont typeface="+mj-lt"/>
              <a:buAutoNum type="arabicPeriod"/>
            </a:pPr>
            <a:r>
              <a:rPr lang="hr-HR" dirty="0">
                <a:solidFill>
                  <a:schemeClr val="bg1"/>
                </a:solidFill>
              </a:rPr>
              <a:t>symbIoTe: Simbioza pametnih objekata u okruženjima Interneta stvari, H2020 (siječanj 2016. – prosinac 2018.)</a:t>
            </a:r>
          </a:p>
          <a:p>
            <a:pPr marL="342900" indent="-342900">
              <a:buFont typeface="+mj-lt"/>
              <a:buAutoNum type="arabicPeriod"/>
            </a:pPr>
            <a:r>
              <a:rPr lang="hr-HR" dirty="0">
                <a:solidFill>
                  <a:schemeClr val="bg1"/>
                </a:solidFill>
              </a:rPr>
              <a:t>WATCHPLANT: Pametan bio-hibridni sustav za nadzor okoliša, H2020 - FETPROACT (siječanj 2021. – prosinac 2024.)</a:t>
            </a:r>
          </a:p>
          <a:p>
            <a:pPr marL="342900" lvl="0" indent="-342900">
              <a:buFont typeface="+mj-lt"/>
              <a:buAutoNum type="arabicPeriod"/>
            </a:pPr>
            <a:endParaRPr lang="hr-HR" dirty="0">
              <a:solidFill>
                <a:schemeClr val="bg1"/>
              </a:solidFill>
            </a:endParaRPr>
          </a:p>
          <a:p>
            <a:pPr marL="342900" lvl="0" indent="-342900">
              <a:buFont typeface="+mj-lt"/>
              <a:buAutoNum type="arabicPeriod"/>
            </a:pPr>
            <a:endParaRPr lang="hr-HR" dirty="0">
              <a:solidFill>
                <a:schemeClr val="bg1"/>
              </a:solidFill>
            </a:endParaRPr>
          </a:p>
        </p:txBody>
      </p:sp>
      <p:pic>
        <p:nvPicPr>
          <p:cNvPr id="5" name="Picture 37">
            <a:extLst>
              <a:ext uri="{FF2B5EF4-FFF2-40B4-BE49-F238E27FC236}">
                <a16:creationId xmlns:a16="http://schemas.microsoft.com/office/drawing/2014/main" id="{9F21AD0A-E774-8372-F633-981E07FA89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4856" y="1232070"/>
            <a:ext cx="3675689" cy="836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7464064-9D85-A721-B13E-18392EE17E8D}"/>
              </a:ext>
            </a:extLst>
          </p:cNvPr>
          <p:cNvSpPr txBox="1"/>
          <p:nvPr/>
        </p:nvSpPr>
        <p:spPr>
          <a:xfrm>
            <a:off x="7951746" y="2240217"/>
            <a:ext cx="28102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https://satecon.fer.hr/</a:t>
            </a:r>
            <a:r>
              <a:rPr lang="en-US" dirty="0"/>
              <a:t> </a:t>
            </a:r>
          </a:p>
        </p:txBody>
      </p:sp>
      <p:sp>
        <p:nvSpPr>
          <p:cNvPr id="12" name="Text 2">
            <a:extLst>
              <a:ext uri="{FF2B5EF4-FFF2-40B4-BE49-F238E27FC236}">
                <a16:creationId xmlns:a16="http://schemas.microsoft.com/office/drawing/2014/main" id="{33DA209A-640E-8BF8-8C4F-AA1CDFE43D13}"/>
              </a:ext>
            </a:extLst>
          </p:cNvPr>
          <p:cNvSpPr/>
          <p:nvPr/>
        </p:nvSpPr>
        <p:spPr>
          <a:xfrm>
            <a:off x="596348" y="1422572"/>
            <a:ext cx="5645956" cy="5122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r>
              <a:rPr lang="en-US" sz="1500" b="1" noProof="0" dirty="0"/>
              <a:t>FER je </a:t>
            </a:r>
            <a:r>
              <a:rPr lang="en-US" sz="1500" b="1" noProof="0" dirty="0" err="1"/>
              <a:t>voditelj</a:t>
            </a:r>
            <a:r>
              <a:rPr lang="en-US" sz="1500" b="1" noProof="0" dirty="0"/>
              <a:t> </a:t>
            </a:r>
            <a:r>
              <a:rPr lang="en-US" sz="1500" b="1" noProof="0" dirty="0" err="1"/>
              <a:t>projekta</a:t>
            </a:r>
            <a:r>
              <a:rPr lang="hr-HR" sz="1500" b="1" noProof="0" dirty="0"/>
              <a:t> + 8 partnera iz Hrvatske, BIH i Crne Gore</a:t>
            </a:r>
          </a:p>
          <a:p>
            <a:r>
              <a:rPr lang="hr-HR" sz="1400" b="1" dirty="0"/>
              <a:t>EU financiranje: 85%</a:t>
            </a:r>
            <a:endParaRPr lang="hr-HR" sz="1400" b="1" noProof="0" dirty="0"/>
          </a:p>
        </p:txBody>
      </p:sp>
    </p:spTree>
    <p:extLst>
      <p:ext uri="{BB962C8B-B14F-4D97-AF65-F5344CB8AC3E}">
        <p14:creationId xmlns:p14="http://schemas.microsoft.com/office/powerpoint/2010/main" val="366936353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7112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600" b="1" kern="0" spc="100" dirty="0">
                <a:solidFill>
                  <a:srgbClr val="1F5F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BLOCK 3 · RURAL AREAS &amp; TOURISM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812800" y="110232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4213D"/>
                </a:solidFill>
                <a:latin typeface="Arial" panose="020B0604020202020204" pitchFamily="34" charset="0"/>
                <a:ea typeface="Source Serif 4" pitchFamily="34" charset="-122"/>
                <a:cs typeface="Arial" panose="020B0604020202020204" pitchFamily="34" charset="0"/>
              </a:rPr>
              <a:t>Circular economy: a zero-waste island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812800" y="1747441"/>
            <a:ext cx="10883392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3E4A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Illustrative case · LAG-led project on a Croatian island · agri-food by-products and seasonal tourist waste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812800" y="2174131"/>
            <a:ext cx="597668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4213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Funding mix today (2021–2027)</a:t>
            </a:r>
            <a:endParaRPr lang="en-US" sz="14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/>
        </p:nvGraphicFramePr>
        <p:xfrm>
          <a:off x="825500" y="2501751"/>
          <a:ext cx="5789910" cy="2489995"/>
        </p:xfrm>
        <a:graphic>
          <a:graphicData uri="http://schemas.openxmlformats.org/drawingml/2006/table">
            <a:tbl>
              <a:tblPr/>
              <a:tblGrid>
                <a:gridCol w="26633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69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895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9321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F6F4E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Component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F6F4E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Fund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F6F4E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EU rate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0451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4213D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Composting, olive-pomace reuse, short supply chains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B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4213D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EAFRD / LEADER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B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4213D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set by LAG strategy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41E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B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0451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4213D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Sorting &amp; recycling centre for peak season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4213D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ERDF / CF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4213D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up to 85%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321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4213D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Replicable circular model &amp; pilot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B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4213D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LIFE (Brussels)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B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4213D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up to 60%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B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0451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4213D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Exchange with a partner island region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4213D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Interreg (EU-level)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4213D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up to 80%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6869410" y="2174131"/>
            <a:ext cx="4509790" cy="3667869"/>
          </a:xfrm>
          <a:prstGeom prst="roundRect">
            <a:avLst>
              <a:gd name="adj" fmla="val 2770"/>
            </a:avLst>
          </a:prstGeom>
          <a:solidFill>
            <a:srgbClr val="14213D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Text 5"/>
          <p:cNvSpPr/>
          <p:nvPr/>
        </p:nvSpPr>
        <p:spPr>
          <a:xfrm>
            <a:off x="7123410" y="2428131"/>
            <a:ext cx="412184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E3C15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2028–2034 outlook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123410" y="2768451"/>
            <a:ext cx="4121844" cy="487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DCE3E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EAFRD/LEADER and cohesion funds in one National &amp; Regional Partnership Plan.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7123410" y="3357711"/>
            <a:ext cx="4121844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DCE3E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LIFE folded into the Competitiveness Fund.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7123410" y="3715841"/>
            <a:ext cx="4121844" cy="7187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F6F4E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Key to success:</a:t>
            </a:r>
            <a:r>
              <a:rPr lang="en-US" sz="1300" dirty="0">
                <a:solidFill>
                  <a:srgbClr val="F6F4E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combine sources without double funding; build tourism revenue into the business model.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A657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Illustrative example · EAFRD under CAP Strategic Plan 2023–2027 · 2028–2034: Commission proposal (July 2025), under negotiation · 4/4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5533</Words>
  <Application>Microsoft Office PowerPoint</Application>
  <PresentationFormat>Široki zaslon</PresentationFormat>
  <Paragraphs>751</Paragraphs>
  <Slides>41</Slides>
  <Notes>30</Notes>
  <HiddenSlides>0</HiddenSlides>
  <MMClips>0</MMClips>
  <ScaleCrop>false</ScaleCrop>
  <HeadingPairs>
    <vt:vector size="6" baseType="variant">
      <vt:variant>
        <vt:lpstr>Korišteni fontovi</vt:lpstr>
      </vt:variant>
      <vt:variant>
        <vt:i4>7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41</vt:i4>
      </vt:variant>
    </vt:vector>
  </HeadingPairs>
  <TitlesOfParts>
    <vt:vector size="49" baseType="lpstr">
      <vt:lpstr>Aptos</vt:lpstr>
      <vt:lpstr>Arial</vt:lpstr>
      <vt:lpstr>Calibri</vt:lpstr>
      <vt:lpstr>IBM Plex Sans</vt:lpstr>
      <vt:lpstr>Open Sans</vt:lpstr>
      <vt:lpstr>Plus Jakarta Sans</vt:lpstr>
      <vt:lpstr>Source Serif 4</vt:lpstr>
      <vt:lpstr>Office Theme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 fondovi 2028.–2034. – kratka verzija</dc:title>
  <dc:subject>PptxGenJS Presentation</dc:subject>
  <dc:creator>PptxGenJS</dc:creator>
  <cp:lastModifiedBy>Bomis doo</cp:lastModifiedBy>
  <cp:revision>33</cp:revision>
  <dcterms:created xsi:type="dcterms:W3CDTF">2026-09-28T11:53:45Z</dcterms:created>
  <dcterms:modified xsi:type="dcterms:W3CDTF">2026-09-30T13:34:25Z</dcterms:modified>
</cp:coreProperties>
</file>